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2" r:id="rId2"/>
    <p:sldId id="256" r:id="rId3"/>
    <p:sldId id="285" r:id="rId4"/>
    <p:sldId id="286" r:id="rId5"/>
    <p:sldId id="259" r:id="rId6"/>
    <p:sldId id="260" r:id="rId7"/>
    <p:sldId id="288" r:id="rId8"/>
    <p:sldId id="294" r:id="rId9"/>
    <p:sldId id="264" r:id="rId10"/>
    <p:sldId id="291" r:id="rId11"/>
    <p:sldId id="293" r:id="rId12"/>
    <p:sldId id="273" r:id="rId13"/>
    <p:sldId id="280" r:id="rId14"/>
    <p:sldId id="298" r:id="rId15"/>
    <p:sldId id="296" r:id="rId16"/>
    <p:sldId id="297" r:id="rId17"/>
    <p:sldId id="299" r:id="rId18"/>
    <p:sldId id="276" r:id="rId19"/>
    <p:sldId id="301" r:id="rId20"/>
    <p:sldId id="283" r:id="rId21"/>
    <p:sldId id="300" r:id="rId22"/>
    <p:sldId id="281" r:id="rId23"/>
    <p:sldId id="278" r:id="rId24"/>
    <p:sldId id="303" r:id="rId25"/>
    <p:sldId id="304" r:id="rId26"/>
    <p:sldId id="305" r:id="rId27"/>
    <p:sldId id="306" r:id="rId28"/>
    <p:sldId id="307" r:id="rId29"/>
    <p:sldId id="308" r:id="rId30"/>
    <p:sldId id="315" r:id="rId31"/>
    <p:sldId id="310" r:id="rId32"/>
    <p:sldId id="316" r:id="rId33"/>
    <p:sldId id="317" r:id="rId34"/>
    <p:sldId id="312" r:id="rId35"/>
    <p:sldId id="319" r:id="rId36"/>
    <p:sldId id="318" r:id="rId37"/>
    <p:sldId id="309" r:id="rId38"/>
    <p:sldId id="313" r:id="rId39"/>
    <p:sldId id="311" r:id="rId40"/>
    <p:sldId id="314"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fld id="{3B0682B8-BDAA-454C-9412-3CA653FB9CFD}" type="datetimeFigureOut">
              <a:rPr lang="en-US"/>
              <a:pPr>
                <a:defRPr/>
              </a:pPr>
              <a:t>5/6/2016</a:t>
            </a:fld>
            <a:endParaRPr lang="en-US"/>
          </a:p>
        </p:txBody>
      </p:sp>
      <p:sp>
        <p:nvSpPr>
          <p:cNvPr id="6" name="Slide Number Placeholder 10"/>
          <p:cNvSpPr>
            <a:spLocks noGrp="1"/>
          </p:cNvSpPr>
          <p:nvPr>
            <p:ph type="sldNum" sz="quarter" idx="11"/>
          </p:nvPr>
        </p:nvSpPr>
        <p:spPr>
          <a:xfrm>
            <a:off x="8639175" y="6508750"/>
            <a:ext cx="463550" cy="274638"/>
          </a:xfrm>
        </p:spPr>
        <p:txBody>
          <a:bodyPr/>
          <a:lstStyle>
            <a:lvl1pPr>
              <a:defRPr/>
            </a:lvl1pPr>
          </a:lstStyle>
          <a:p>
            <a:pPr>
              <a:defRPr/>
            </a:pPr>
            <a:fld id="{19B595CB-035E-4B93-9D9D-4AB2B7AF239A}" type="slidenum">
              <a:rPr lang="en-US" altLang="en-US"/>
              <a:pPr>
                <a:defRPr/>
              </a:pPr>
              <a:t>‹#›</a:t>
            </a:fld>
            <a:endParaRPr lang="en-US" alt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99895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91946598-9D6D-47B3-81E1-DB0B79C6A9C9}" type="datetimeFigureOut">
              <a:rPr lang="en-US"/>
              <a:pPr>
                <a:defRPr/>
              </a:pPr>
              <a:t>5/6/2016</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C952D9C4-0481-441E-AC15-6137001C56A8}" type="slidenum">
              <a:rPr lang="en-US" altLang="en-US"/>
              <a:pPr>
                <a:defRPr/>
              </a:pPr>
              <a:t>‹#›</a:t>
            </a:fld>
            <a:endParaRPr lang="en-US" altLang="en-US"/>
          </a:p>
        </p:txBody>
      </p:sp>
    </p:spTree>
    <p:extLst>
      <p:ext uri="{BB962C8B-B14F-4D97-AF65-F5344CB8AC3E}">
        <p14:creationId xmlns:p14="http://schemas.microsoft.com/office/powerpoint/2010/main" val="3281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523DCC16-AAA7-48C6-9947-E4C46BEB8C6E}" type="datetimeFigureOut">
              <a:rPr lang="en-US"/>
              <a:pPr>
                <a:defRPr/>
              </a:pPr>
              <a:t>5/6/2016</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3FDE9FD3-89A7-4B4E-BD82-DC8FFB825D0B}" type="slidenum">
              <a:rPr lang="en-US" altLang="en-US"/>
              <a:pPr>
                <a:defRPr/>
              </a:pPr>
              <a:t>‹#›</a:t>
            </a:fld>
            <a:endParaRPr lang="en-US" altLang="en-US"/>
          </a:p>
        </p:txBody>
      </p:sp>
    </p:spTree>
    <p:extLst>
      <p:ext uri="{BB962C8B-B14F-4D97-AF65-F5344CB8AC3E}">
        <p14:creationId xmlns:p14="http://schemas.microsoft.com/office/powerpoint/2010/main" val="1007557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371600" y="6248400"/>
            <a:ext cx="16764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pPr>
              <a:defRPr/>
            </a:pPr>
            <a:fld id="{16F45CD4-C1B4-4099-A83E-9DF298F60644}" type="slidenum">
              <a:rPr lang="en-US" altLang="en-US"/>
              <a:pPr>
                <a:defRPr/>
              </a:pPr>
              <a:t>‹#›</a:t>
            </a:fld>
            <a:endParaRPr lang="en-US" altLang="en-US"/>
          </a:p>
        </p:txBody>
      </p:sp>
    </p:spTree>
    <p:extLst>
      <p:ext uri="{BB962C8B-B14F-4D97-AF65-F5344CB8AC3E}">
        <p14:creationId xmlns:p14="http://schemas.microsoft.com/office/powerpoint/2010/main" val="1233976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33400"/>
            <a:ext cx="7543800" cy="1143000"/>
          </a:xfrm>
        </p:spPr>
        <p:txBody>
          <a:bodyPr/>
          <a:lstStyle/>
          <a:p>
            <a:r>
              <a:rPr lang="en-US"/>
              <a:t>Click to edit Master title style</a:t>
            </a:r>
          </a:p>
        </p:txBody>
      </p:sp>
      <p:sp>
        <p:nvSpPr>
          <p:cNvPr id="3" name="Content Placeholder 2"/>
          <p:cNvSpPr>
            <a:spLocks noGrp="1"/>
          </p:cNvSpPr>
          <p:nvPr>
            <p:ph sz="quarter" idx="1"/>
          </p:nvPr>
        </p:nvSpPr>
        <p:spPr>
          <a:xfrm>
            <a:off x="1371600" y="1981200"/>
            <a:ext cx="373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57800" y="1981200"/>
            <a:ext cx="373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371600" y="4114800"/>
            <a:ext cx="373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57800" y="4114800"/>
            <a:ext cx="373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371600" y="6248400"/>
            <a:ext cx="1676400" cy="45720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429000" y="6248400"/>
            <a:ext cx="3429000" cy="45720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239000" y="6248400"/>
            <a:ext cx="1905000" cy="457200"/>
          </a:xfrm>
        </p:spPr>
        <p:txBody>
          <a:bodyPr/>
          <a:lstStyle>
            <a:lvl1pPr>
              <a:defRPr/>
            </a:lvl1pPr>
          </a:lstStyle>
          <a:p>
            <a:pPr>
              <a:defRPr/>
            </a:pPr>
            <a:fld id="{12F010A5-36A1-4F4C-8EAF-0108100810DB}" type="slidenum">
              <a:rPr lang="en-US" altLang="en-US"/>
              <a:pPr>
                <a:defRPr/>
              </a:pPr>
              <a:t>‹#›</a:t>
            </a:fld>
            <a:endParaRPr lang="en-US" altLang="en-US"/>
          </a:p>
        </p:txBody>
      </p:sp>
    </p:spTree>
    <p:extLst>
      <p:ext uri="{BB962C8B-B14F-4D97-AF65-F5344CB8AC3E}">
        <p14:creationId xmlns:p14="http://schemas.microsoft.com/office/powerpoint/2010/main" val="118869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extLst/>
          </a:lstStyle>
          <a:p>
            <a:pPr>
              <a:defRPr/>
            </a:pPr>
            <a:fld id="{69E869C4-16F8-49A3-857A-D83CEC7442A9}" type="datetimeFigureOut">
              <a:rPr lang="en-US"/>
              <a:pPr>
                <a:defRPr/>
              </a:pPr>
              <a:t>5/6/2016</a:t>
            </a:fld>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A19B1B-56FB-400E-B54B-EAD60FAE431A}" type="slidenum">
              <a:rPr lang="en-US" altLang="en-US"/>
              <a:pPr>
                <a:defRPr/>
              </a:pPr>
              <a:t>‹#›</a:t>
            </a:fld>
            <a:endParaRPr lang="en-US" altLang="en-US"/>
          </a:p>
        </p:txBody>
      </p:sp>
    </p:spTree>
    <p:extLst>
      <p:ext uri="{BB962C8B-B14F-4D97-AF65-F5344CB8AC3E}">
        <p14:creationId xmlns:p14="http://schemas.microsoft.com/office/powerpoint/2010/main" val="55740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fld id="{95DB45DA-CCB9-47AE-9F4E-011A2505FA8F}" type="datetimeFigureOut">
              <a:rPr lang="en-US"/>
              <a:pPr>
                <a:defRPr/>
              </a:pPr>
              <a:t>5/6/2016</a:t>
            </a:fld>
            <a:endParaRPr lang="en-US"/>
          </a:p>
        </p:txBody>
      </p:sp>
      <p:sp>
        <p:nvSpPr>
          <p:cNvPr id="6" name="Slide Number Placeholder 8"/>
          <p:cNvSpPr>
            <a:spLocks noGrp="1"/>
          </p:cNvSpPr>
          <p:nvPr>
            <p:ph type="sldNum" sz="quarter" idx="11"/>
          </p:nvPr>
        </p:nvSpPr>
        <p:spPr>
          <a:xfrm>
            <a:off x="8639175" y="6513513"/>
            <a:ext cx="463550" cy="274637"/>
          </a:xfrm>
        </p:spPr>
        <p:txBody>
          <a:bodyPr/>
          <a:lstStyle>
            <a:lvl1pPr>
              <a:defRPr/>
            </a:lvl1pPr>
          </a:lstStyle>
          <a:p>
            <a:pPr>
              <a:defRPr/>
            </a:pPr>
            <a:fld id="{503D8D75-CCEC-41C6-874B-1B9E111DBA4F}" type="slidenum">
              <a:rPr lang="en-US" altLang="en-US"/>
              <a:pPr>
                <a:defRPr/>
              </a:pPr>
              <a:t>‹#›</a:t>
            </a:fld>
            <a:endParaRPr lang="en-US" alt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25062248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extLst/>
          </a:lstStyle>
          <a:p>
            <a:pPr>
              <a:defRPr/>
            </a:pPr>
            <a:fld id="{93496D1A-647B-4AF8-9704-694CFC1B411D}" type="datetimeFigureOut">
              <a:rPr lang="en-US"/>
              <a:pPr>
                <a:defRPr/>
              </a:pPr>
              <a:t>5/6/2016</a:t>
            </a:fld>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lstStyle>
          <a:p>
            <a:pPr>
              <a:defRPr/>
            </a:pPr>
            <a:fld id="{CC029C50-EC6F-46DD-9352-0C7ABA558DC6}" type="slidenum">
              <a:rPr lang="en-US" altLang="en-US"/>
              <a:pPr>
                <a:defRPr/>
              </a:pPr>
              <a:t>‹#›</a:t>
            </a:fld>
            <a:endParaRPr lang="en-US" altLang="en-US"/>
          </a:p>
        </p:txBody>
      </p:sp>
    </p:spTree>
    <p:extLst>
      <p:ext uri="{BB962C8B-B14F-4D97-AF65-F5344CB8AC3E}">
        <p14:creationId xmlns:p14="http://schemas.microsoft.com/office/powerpoint/2010/main" val="1196132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fontAlgn="auto" hangingPunct="1">
              <a:spcBef>
                <a:spcPts val="0"/>
              </a:spcBef>
              <a:spcAft>
                <a:spcPts val="0"/>
              </a:spcAft>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extLst/>
          </a:lstStyle>
          <a:p>
            <a:pPr>
              <a:defRPr/>
            </a:pPr>
            <a:fld id="{D91D6C48-1818-455E-8692-A33EB34A9A55}" type="datetimeFigureOut">
              <a:rPr lang="en-US"/>
              <a:pPr>
                <a:defRPr/>
              </a:pPr>
              <a:t>5/6/2016</a:t>
            </a:fld>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lstStyle>
          <a:p>
            <a:pPr>
              <a:defRPr/>
            </a:pPr>
            <a:fld id="{3074F211-CD81-49E4-9079-0CE8948CE295}" type="slidenum">
              <a:rPr lang="en-US" altLang="en-US"/>
              <a:pPr>
                <a:defRPr/>
              </a:pPr>
              <a:t>‹#›</a:t>
            </a:fld>
            <a:endParaRPr lang="en-US" altLang="en-US"/>
          </a:p>
        </p:txBody>
      </p:sp>
    </p:spTree>
    <p:extLst>
      <p:ext uri="{BB962C8B-B14F-4D97-AF65-F5344CB8AC3E}">
        <p14:creationId xmlns:p14="http://schemas.microsoft.com/office/powerpoint/2010/main" val="84181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extLst/>
          </a:lstStyle>
          <a:p>
            <a:pPr>
              <a:defRPr/>
            </a:pPr>
            <a:fld id="{2F59699E-DA83-4611-B2C9-DDA179A3797C}" type="datetimeFigureOut">
              <a:rPr lang="en-US"/>
              <a:pPr>
                <a:defRPr/>
              </a:pPr>
              <a:t>5/6/2016</a:t>
            </a:fld>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B2F2581-3EB4-4A85-9C75-0F8D117C1679}" type="slidenum">
              <a:rPr lang="en-US" altLang="en-US"/>
              <a:pPr>
                <a:defRPr/>
              </a:pPr>
              <a:t>‹#›</a:t>
            </a:fld>
            <a:endParaRPr lang="en-US" altLang="en-US"/>
          </a:p>
        </p:txBody>
      </p:sp>
    </p:spTree>
    <p:extLst>
      <p:ext uri="{BB962C8B-B14F-4D97-AF65-F5344CB8AC3E}">
        <p14:creationId xmlns:p14="http://schemas.microsoft.com/office/powerpoint/2010/main" val="94725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fld id="{10047E36-83A1-46AB-ABB8-1DB7A8C098CC}" type="datetimeFigureOut">
              <a:rPr lang="en-US"/>
              <a:pPr>
                <a:defRPr/>
              </a:pPr>
              <a:t>5/6/2016</a:t>
            </a:fld>
            <a:endParaRPr lang="en-US"/>
          </a:p>
        </p:txBody>
      </p:sp>
      <p:sp>
        <p:nvSpPr>
          <p:cNvPr id="4" name="Slide Number Placeholder 22"/>
          <p:cNvSpPr>
            <a:spLocks noGrp="1"/>
          </p:cNvSpPr>
          <p:nvPr>
            <p:ph type="sldNum" sz="quarter" idx="12"/>
          </p:nvPr>
        </p:nvSpPr>
        <p:spPr/>
        <p:txBody>
          <a:bodyPr/>
          <a:lstStyle>
            <a:lvl1pPr>
              <a:defRPr/>
            </a:lvl1pPr>
          </a:lstStyle>
          <a:p>
            <a:pPr>
              <a:defRPr/>
            </a:pPr>
            <a:fld id="{E7E7B978-61A6-41EB-B70F-6F60ABEFC59C}" type="slidenum">
              <a:rPr lang="en-US" altLang="en-US"/>
              <a:pPr>
                <a:defRPr/>
              </a:pPr>
              <a:t>‹#›</a:t>
            </a:fld>
            <a:endParaRPr lang="en-US" altLang="en-US"/>
          </a:p>
        </p:txBody>
      </p:sp>
    </p:spTree>
    <p:extLst>
      <p:ext uri="{BB962C8B-B14F-4D97-AF65-F5344CB8AC3E}">
        <p14:creationId xmlns:p14="http://schemas.microsoft.com/office/powerpoint/2010/main" val="166495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fld id="{8EDF5541-5FE3-4144-B1A7-F98E52357AD6}" type="datetimeFigureOut">
              <a:rPr lang="en-US"/>
              <a:pPr>
                <a:defRPr/>
              </a:pPr>
              <a:t>5/6/2016</a:t>
            </a:fld>
            <a:endParaRPr lang="en-US"/>
          </a:p>
        </p:txBody>
      </p:sp>
      <p:sp>
        <p:nvSpPr>
          <p:cNvPr id="7" name="Slide Number Placeholder 9"/>
          <p:cNvSpPr>
            <a:spLocks noGrp="1"/>
          </p:cNvSpPr>
          <p:nvPr>
            <p:ph type="sldNum" sz="quarter" idx="11"/>
          </p:nvPr>
        </p:nvSpPr>
        <p:spPr>
          <a:xfrm>
            <a:off x="8639175" y="6513513"/>
            <a:ext cx="463550" cy="274637"/>
          </a:xfrm>
        </p:spPr>
        <p:txBody>
          <a:bodyPr/>
          <a:lstStyle>
            <a:lvl1pPr>
              <a:defRPr/>
            </a:lvl1pPr>
          </a:lstStyle>
          <a:p>
            <a:pPr>
              <a:defRPr/>
            </a:pPr>
            <a:fld id="{8828057B-6FA1-42D9-84B5-202FD5F39A0D}" type="slidenum">
              <a:rPr lang="en-US" altLang="en-US"/>
              <a:pPr>
                <a:defRPr/>
              </a:pPr>
              <a:t>‹#›</a:t>
            </a:fld>
            <a:endParaRPr lang="en-US" alt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38209403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C130F780-49B9-4438-A99C-9B29E96D373F}" type="datetimeFigureOut">
              <a:rPr lang="en-US"/>
              <a:pPr>
                <a:defRPr/>
              </a:pPr>
              <a:t>5/6/2016</a:t>
            </a:fld>
            <a:endParaRPr lang="en-US"/>
          </a:p>
        </p:txBody>
      </p:sp>
      <p:sp>
        <p:nvSpPr>
          <p:cNvPr id="6" name="Slide Number Placeholder 8"/>
          <p:cNvSpPr>
            <a:spLocks noGrp="1"/>
          </p:cNvSpPr>
          <p:nvPr>
            <p:ph type="sldNum" sz="quarter" idx="11"/>
          </p:nvPr>
        </p:nvSpPr>
        <p:spPr>
          <a:xfrm>
            <a:off x="8639175" y="6508750"/>
            <a:ext cx="463550" cy="274638"/>
          </a:xfrm>
        </p:spPr>
        <p:txBody>
          <a:bodyPr/>
          <a:lstStyle>
            <a:lvl1pPr>
              <a:defRPr/>
            </a:lvl1pPr>
          </a:lstStyle>
          <a:p>
            <a:pPr>
              <a:defRPr/>
            </a:pPr>
            <a:fld id="{82D65731-5811-49DD-892D-D3A854D28491}" type="slidenum">
              <a:rPr lang="en-US" altLang="en-US"/>
              <a:pPr>
                <a:defRPr/>
              </a:pPr>
              <a:t>‹#›</a:t>
            </a:fld>
            <a:endParaRPr lang="en-US" alt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837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chemeClr val="bg2">
                    <a:tint val="60000"/>
                    <a:satMod val="155000"/>
                  </a:schemeClr>
                </a:solidFill>
                <a:latin typeface="+mn-lt"/>
              </a:defRPr>
            </a:lvl1pPr>
            <a:extLst/>
          </a:lstStyle>
          <a:p>
            <a:pPr>
              <a:defRPr/>
            </a:pPr>
            <a:fld id="{65CCD95E-2F74-42B5-B854-F8BDABBC9828}" type="datetimeFigureOut">
              <a:rPr lang="en-US"/>
              <a:pPr>
                <a:defRPr/>
              </a:pPr>
              <a:t>5/6/2016</a:t>
            </a:fld>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DFE0D4"/>
                </a:solidFill>
                <a:latin typeface="Rockwell" panose="02060603020205020403" pitchFamily="18" charset="0"/>
              </a:defRPr>
            </a:lvl1pPr>
          </a:lstStyle>
          <a:p>
            <a:pPr>
              <a:defRPr/>
            </a:pPr>
            <a:fld id="{C596FD07-0BA3-4995-9349-9F16BCD01641}" type="slidenum">
              <a:rPr lang="en-US" altLang="en-US"/>
              <a:pPr>
                <a:defRPr/>
              </a:pPr>
              <a:t>‹#›</a:t>
            </a:fld>
            <a:endParaRPr lang="en-US" alt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1033"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29" r:id="rId7"/>
    <p:sldLayoutId id="2147483838" r:id="rId8"/>
    <p:sldLayoutId id="2147483839" r:id="rId9"/>
    <p:sldLayoutId id="2147483830" r:id="rId10"/>
    <p:sldLayoutId id="2147483831" r:id="rId11"/>
    <p:sldLayoutId id="2147483840" r:id="rId12"/>
    <p:sldLayoutId id="2147483841" r:id="rId13"/>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USHistory/WWI/tar376.htm" TargetMode="External"/><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kidskonnect.com/history/great-depression"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3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37.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20</a:t>
            </a:r>
            <a:r>
              <a:rPr lang="en-US" baseline="30000" dirty="0"/>
              <a:t>th</a:t>
            </a:r>
            <a:r>
              <a:rPr lang="en-US" dirty="0"/>
              <a:t> Century </a:t>
            </a:r>
          </a:p>
        </p:txBody>
      </p:sp>
      <p:pic>
        <p:nvPicPr>
          <p:cNvPr id="2050" name="Picture 2" descr="Time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82296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325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050"/>
          <p:cNvSpPr txBox="1">
            <a:spLocks noChangeArrowheads="1"/>
          </p:cNvSpPr>
          <p:nvPr/>
        </p:nvSpPr>
        <p:spPr bwMode="auto">
          <a:xfrm>
            <a:off x="228600" y="228600"/>
            <a:ext cx="8915400" cy="5373779"/>
          </a:xfrm>
          <a:prstGeom prst="rect">
            <a:avLst/>
          </a:prstGeom>
          <a:noFill/>
          <a:ln w="9525">
            <a:noFill/>
            <a:miter lim="800000"/>
            <a:headEnd/>
            <a:tailEnd/>
          </a:ln>
          <a:effectLst/>
        </p:spPr>
        <p:txBody>
          <a:bodyPr>
            <a:spAutoFit/>
          </a:bodyPr>
          <a:lstStyle/>
          <a:p>
            <a:pPr algn="ctr" eaLnBrk="1" hangingPunct="1">
              <a:lnSpc>
                <a:spcPct val="80000"/>
              </a:lnSpc>
              <a:spcBef>
                <a:spcPct val="50000"/>
              </a:spcBef>
              <a:defRPr/>
            </a:pPr>
            <a:r>
              <a:rPr lang="en-US" sz="6000" b="1" dirty="0">
                <a:solidFill>
                  <a:schemeClr val="bg1"/>
                </a:solidFill>
                <a:effectLst>
                  <a:outerShdw blurRad="38100" dist="38100" dir="2700000" algn="tl">
                    <a:srgbClr val="000000"/>
                  </a:outerShdw>
                </a:effectLst>
                <a:latin typeface="+mj-lt"/>
              </a:rPr>
              <a:t>Alliances</a:t>
            </a:r>
          </a:p>
          <a:p>
            <a:pPr algn="ctr" eaLnBrk="1" hangingPunct="1">
              <a:lnSpc>
                <a:spcPct val="80000"/>
              </a:lnSpc>
              <a:spcBef>
                <a:spcPct val="50000"/>
              </a:spcBef>
              <a:buFontTx/>
              <a:buChar char="•"/>
              <a:defRPr/>
            </a:pPr>
            <a:r>
              <a:rPr lang="en-US" sz="4000" dirty="0">
                <a:latin typeface="+mn-lt"/>
              </a:rPr>
              <a:t>European nations began forming military alliances with one another to maintain a </a:t>
            </a:r>
            <a:r>
              <a:rPr lang="en-US" sz="4000" b="1" i="1" u="sng" dirty="0">
                <a:solidFill>
                  <a:srgbClr val="FFC000"/>
                </a:solidFill>
                <a:effectLst>
                  <a:outerShdw blurRad="38100" dist="38100" dir="2700000" algn="tl">
                    <a:srgbClr val="000000"/>
                  </a:outerShdw>
                </a:effectLst>
                <a:latin typeface="+mn-lt"/>
              </a:rPr>
              <a:t>balance of power </a:t>
            </a:r>
            <a:r>
              <a:rPr lang="en-US" sz="4000" b="1" i="1" dirty="0">
                <a:solidFill>
                  <a:srgbClr val="FFC000"/>
                </a:solidFill>
                <a:latin typeface="+mn-lt"/>
              </a:rPr>
              <a:t>……..</a:t>
            </a:r>
          </a:p>
          <a:p>
            <a:pPr algn="ctr" eaLnBrk="1" hangingPunct="1">
              <a:lnSpc>
                <a:spcPct val="80000"/>
              </a:lnSpc>
              <a:spcBef>
                <a:spcPct val="50000"/>
              </a:spcBef>
              <a:buFontTx/>
              <a:buChar char="•"/>
              <a:defRPr/>
            </a:pPr>
            <a:endParaRPr lang="en-US" sz="4000" dirty="0">
              <a:latin typeface="+mn-lt"/>
            </a:endParaRPr>
          </a:p>
          <a:p>
            <a:pPr eaLnBrk="1" hangingPunct="1">
              <a:lnSpc>
                <a:spcPct val="80000"/>
              </a:lnSpc>
              <a:spcBef>
                <a:spcPct val="50000"/>
              </a:spcBef>
              <a:defRPr/>
            </a:pPr>
            <a:r>
              <a:rPr lang="en-US" sz="2400" dirty="0">
                <a:solidFill>
                  <a:schemeClr val="bg2">
                    <a:lumMod val="20000"/>
                    <a:lumOff val="80000"/>
                  </a:schemeClr>
                </a:solidFill>
                <a:effectLst>
                  <a:outerShdw blurRad="38100" dist="38100" dir="2700000" algn="tl">
                    <a:srgbClr val="000000"/>
                  </a:outerShdw>
                </a:effectLst>
                <a:latin typeface="+mn-lt"/>
              </a:rPr>
              <a:t>Triple Alliance</a:t>
            </a:r>
            <a:r>
              <a:rPr lang="en-US" sz="2400" dirty="0">
                <a:solidFill>
                  <a:srgbClr val="4D4D4D"/>
                </a:solidFill>
                <a:effectLst>
                  <a:outerShdw blurRad="38100" dist="38100" dir="2700000" algn="tl">
                    <a:srgbClr val="000000"/>
                  </a:outerShdw>
                </a:effectLst>
                <a:latin typeface="+mn-lt"/>
              </a:rPr>
              <a:t>	</a:t>
            </a:r>
            <a:r>
              <a:rPr lang="en-US" sz="2400" dirty="0">
                <a:solidFill>
                  <a:srgbClr val="0000CC"/>
                </a:solidFill>
                <a:effectLst>
                  <a:outerShdw blurRad="38100" dist="38100" dir="2700000" algn="tl">
                    <a:srgbClr val="000000"/>
                  </a:outerShdw>
                </a:effectLst>
                <a:latin typeface="+mn-lt"/>
              </a:rPr>
              <a:t>			</a:t>
            </a:r>
            <a:r>
              <a:rPr lang="en-US" sz="2400" dirty="0">
                <a:latin typeface="+mn-lt"/>
              </a:rPr>
              <a:t>	</a:t>
            </a:r>
            <a:r>
              <a:rPr lang="en-US" sz="2400" dirty="0">
                <a:solidFill>
                  <a:schemeClr val="bg2">
                    <a:lumMod val="20000"/>
                    <a:lumOff val="80000"/>
                  </a:schemeClr>
                </a:solidFill>
                <a:effectLst>
                  <a:outerShdw blurRad="38100" dist="38100" dir="2700000" algn="tl">
                    <a:srgbClr val="000000"/>
                  </a:outerShdw>
                </a:effectLst>
                <a:latin typeface="+mn-lt"/>
              </a:rPr>
              <a:t>Triple Entente</a:t>
            </a:r>
            <a:r>
              <a:rPr lang="en-US" sz="2400" dirty="0">
                <a:solidFill>
                  <a:srgbClr val="0000CC"/>
                </a:solidFill>
                <a:effectLst>
                  <a:outerShdw blurRad="38100" dist="38100" dir="2700000" algn="tl">
                    <a:srgbClr val="000000"/>
                  </a:outerShdw>
                </a:effectLst>
                <a:latin typeface="+mn-lt"/>
              </a:rPr>
              <a:t/>
            </a:r>
            <a:br>
              <a:rPr lang="en-US" sz="2400" dirty="0">
                <a:solidFill>
                  <a:srgbClr val="0000CC"/>
                </a:solidFill>
                <a:effectLst>
                  <a:outerShdw blurRad="38100" dist="38100" dir="2700000" algn="tl">
                    <a:srgbClr val="000000"/>
                  </a:outerShdw>
                </a:effectLst>
                <a:latin typeface="+mn-lt"/>
              </a:rPr>
            </a:br>
            <a:r>
              <a:rPr lang="en-US" sz="2400" u="sng" dirty="0">
                <a:solidFill>
                  <a:srgbClr val="FFC000"/>
                </a:solidFill>
                <a:effectLst>
                  <a:outerShdw blurRad="38100" dist="38100" dir="2700000" algn="tl">
                    <a:srgbClr val="000000"/>
                  </a:outerShdw>
                </a:effectLst>
                <a:latin typeface="+mn-lt"/>
              </a:rPr>
              <a:t>Central Powers</a:t>
            </a:r>
            <a:r>
              <a:rPr lang="en-US" sz="2400" dirty="0">
                <a:solidFill>
                  <a:srgbClr val="FFC000"/>
                </a:solidFill>
                <a:effectLst>
                  <a:outerShdw blurRad="38100" dist="38100" dir="2700000" algn="tl">
                    <a:srgbClr val="000000"/>
                  </a:outerShdw>
                </a:effectLst>
                <a:latin typeface="+mn-lt"/>
              </a:rPr>
              <a:t>	</a:t>
            </a:r>
            <a:r>
              <a:rPr lang="en-US" sz="2400" dirty="0">
                <a:solidFill>
                  <a:srgbClr val="0000CC"/>
                </a:solidFill>
                <a:effectLst>
                  <a:outerShdw blurRad="38100" dist="38100" dir="2700000" algn="tl">
                    <a:srgbClr val="000000"/>
                  </a:outerShdw>
                </a:effectLst>
                <a:latin typeface="+mn-lt"/>
              </a:rPr>
              <a:t>				</a:t>
            </a:r>
            <a:r>
              <a:rPr lang="en-US" sz="2400" u="sng" dirty="0">
                <a:solidFill>
                  <a:srgbClr val="FFC000"/>
                </a:solidFill>
                <a:effectLst>
                  <a:outerShdw blurRad="38100" dist="38100" dir="2700000" algn="tl">
                    <a:srgbClr val="000000"/>
                  </a:outerShdw>
                </a:effectLst>
                <a:latin typeface="+mn-lt"/>
              </a:rPr>
              <a:t>Allied Powers</a:t>
            </a:r>
          </a:p>
          <a:p>
            <a:pPr eaLnBrk="1" hangingPunct="1">
              <a:lnSpc>
                <a:spcPct val="90000"/>
              </a:lnSpc>
              <a:spcBef>
                <a:spcPct val="50000"/>
              </a:spcBef>
              <a:defRPr/>
            </a:pPr>
            <a:r>
              <a:rPr lang="en-US" sz="2400" b="1" dirty="0">
                <a:latin typeface="+mn-lt"/>
              </a:rPr>
              <a:t>Germany						Great Britain Austria-Hungary Empire			France</a:t>
            </a:r>
            <a:br>
              <a:rPr lang="en-US" sz="2400" b="1" dirty="0">
                <a:latin typeface="+mn-lt"/>
              </a:rPr>
            </a:br>
            <a:r>
              <a:rPr lang="en-US" sz="2400" b="1" dirty="0">
                <a:latin typeface="+mn-lt"/>
              </a:rPr>
              <a:t>Bulgaria						Russia</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wwi s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AutoShape 3">
            <a:hlinkClick r:id="rId3" action="ppaction://hlinksldjump"/>
          </p:cNvPr>
          <p:cNvSpPr>
            <a:spLocks noChangeArrowheads="1"/>
          </p:cNvSpPr>
          <p:nvPr/>
        </p:nvSpPr>
        <p:spPr bwMode="auto">
          <a:xfrm>
            <a:off x="8839200" y="6553200"/>
            <a:ext cx="304800" cy="304800"/>
          </a:xfrm>
          <a:prstGeom prst="sun">
            <a:avLst>
              <a:gd name="adj" fmla="val 25000"/>
            </a:avLst>
          </a:prstGeom>
          <a:solidFill>
            <a:srgbClr val="CC0000"/>
          </a:solidFill>
          <a:ln w="9525">
            <a:solidFill>
              <a:schemeClr val="tx1"/>
            </a:solidFill>
            <a:miter lim="800000"/>
            <a:headEnd/>
            <a:tailEnd/>
          </a:ln>
        </p:spPr>
        <p:txBody>
          <a:bodyPr wrap="none" anchor="ct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1800">
              <a:latin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sz="6000" b="1" dirty="0"/>
              <a:t>Deadly Technology</a:t>
            </a:r>
          </a:p>
        </p:txBody>
      </p:sp>
      <p:sp>
        <p:nvSpPr>
          <p:cNvPr id="36867" name="Content Placeholder 2"/>
          <p:cNvSpPr>
            <a:spLocks noGrp="1"/>
          </p:cNvSpPr>
          <p:nvPr>
            <p:ph sz="half" idx="1"/>
          </p:nvPr>
        </p:nvSpPr>
        <p:spPr>
          <a:xfrm>
            <a:off x="457200" y="1646238"/>
            <a:ext cx="4038600" cy="4525962"/>
          </a:xfrm>
        </p:spPr>
        <p:txBody>
          <a:bodyPr/>
          <a:lstStyle/>
          <a:p>
            <a:pPr eaLnBrk="1" hangingPunct="1"/>
            <a:r>
              <a:rPr lang="en-US" altLang="en-US"/>
              <a:t>Machine guns and rapid fire artillery</a:t>
            </a:r>
          </a:p>
          <a:p>
            <a:pPr eaLnBrk="1" hangingPunct="1"/>
            <a:endParaRPr lang="en-US" altLang="en-US"/>
          </a:p>
          <a:p>
            <a:pPr eaLnBrk="1" hangingPunct="1"/>
            <a:r>
              <a:rPr lang="en-US" altLang="en-US"/>
              <a:t>Grenades</a:t>
            </a:r>
          </a:p>
          <a:p>
            <a:pPr eaLnBrk="1" hangingPunct="1"/>
            <a:endParaRPr lang="en-US" altLang="en-US"/>
          </a:p>
          <a:p>
            <a:pPr eaLnBrk="1" hangingPunct="1"/>
            <a:r>
              <a:rPr lang="en-US" altLang="en-US"/>
              <a:t>Submarines</a:t>
            </a:r>
          </a:p>
          <a:p>
            <a:pPr eaLnBrk="1" hangingPunct="1"/>
            <a:endParaRPr lang="en-US" altLang="en-US"/>
          </a:p>
          <a:p>
            <a:pPr eaLnBrk="1" hangingPunct="1"/>
            <a:r>
              <a:rPr lang="en-US" altLang="en-US"/>
              <a:t>Poison Gas</a:t>
            </a:r>
          </a:p>
          <a:p>
            <a:pPr eaLnBrk="1" hangingPunct="1"/>
            <a:endParaRPr lang="en-US" altLang="en-US"/>
          </a:p>
          <a:p>
            <a:pPr eaLnBrk="1" hangingPunct="1"/>
            <a:endParaRPr lang="en-US" altLang="en-US"/>
          </a:p>
          <a:p>
            <a:pPr eaLnBrk="1" hangingPunct="1"/>
            <a:endParaRPr lang="en-US" altLang="en-US"/>
          </a:p>
        </p:txBody>
      </p:sp>
      <p:sp>
        <p:nvSpPr>
          <p:cNvPr id="36868" name="Content Placeholder 3"/>
          <p:cNvSpPr>
            <a:spLocks noGrp="1"/>
          </p:cNvSpPr>
          <p:nvPr>
            <p:ph sz="half" idx="2"/>
          </p:nvPr>
        </p:nvSpPr>
        <p:spPr>
          <a:xfrm>
            <a:off x="4648200" y="1646238"/>
            <a:ext cx="4038600" cy="4525962"/>
          </a:xfrm>
        </p:spPr>
        <p:txBody>
          <a:bodyPr/>
          <a:lstStyle/>
          <a:p>
            <a:r>
              <a:rPr lang="en-US" altLang="en-US"/>
              <a:t>Air Planes</a:t>
            </a:r>
          </a:p>
          <a:p>
            <a:endParaRPr lang="en-US" altLang="en-US"/>
          </a:p>
          <a:p>
            <a:r>
              <a:rPr lang="en-US" altLang="en-US"/>
              <a:t>Zeppelins</a:t>
            </a:r>
          </a:p>
          <a:p>
            <a:endParaRPr lang="en-US" altLang="en-US"/>
          </a:p>
          <a:p>
            <a:r>
              <a:rPr lang="en-US" altLang="en-US"/>
              <a:t>Tanks</a:t>
            </a:r>
          </a:p>
          <a:p>
            <a:pPr>
              <a:buFont typeface="Wingdings 2" panose="05020102010507070707" pitchFamily="18" charset="2"/>
              <a:buNone/>
            </a:pPr>
            <a:endParaRPr lang="en-US" altLang="en-US"/>
          </a:p>
          <a:p>
            <a:pPr>
              <a:buFont typeface="Wingdings 2" panose="05020102010507070707" pitchFamily="18" charset="2"/>
              <a:buNone/>
            </a:pPr>
            <a:endParaRPr lang="en-US" altLang="en-US"/>
          </a:p>
          <a:p>
            <a:r>
              <a:rPr lang="en-US" altLang="en-US"/>
              <a:t>Battle of Somme in 1916 British troops lost 20,000 troops in one day.</a:t>
            </a:r>
          </a:p>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6000" b="1" dirty="0">
                <a:solidFill>
                  <a:schemeClr val="bg1"/>
                </a:solidFill>
              </a:rPr>
              <a:t>Trench Warfare</a:t>
            </a:r>
          </a:p>
        </p:txBody>
      </p:sp>
      <p:sp>
        <p:nvSpPr>
          <p:cNvPr id="37891" name="Content Placeholder 2"/>
          <p:cNvSpPr>
            <a:spLocks noGrp="1"/>
          </p:cNvSpPr>
          <p:nvPr>
            <p:ph idx="1"/>
          </p:nvPr>
        </p:nvSpPr>
        <p:spPr/>
        <p:txBody>
          <a:bodyPr/>
          <a:lstStyle/>
          <a:p>
            <a:r>
              <a:rPr lang="en-US" altLang="en-US"/>
              <a:t>Trench foot</a:t>
            </a:r>
          </a:p>
          <a:p>
            <a:endParaRPr lang="en-US" altLang="en-US"/>
          </a:p>
          <a:p>
            <a:r>
              <a:rPr lang="en-US" altLang="en-US"/>
              <a:t>Contracted lice from rats</a:t>
            </a:r>
          </a:p>
          <a:p>
            <a:endParaRPr lang="en-US" altLang="en-US"/>
          </a:p>
          <a:p>
            <a:r>
              <a:rPr lang="en-US" altLang="en-US"/>
              <a:t>Constant fear</a:t>
            </a:r>
          </a:p>
          <a:p>
            <a:endParaRPr lang="en-US" altLang="en-US"/>
          </a:p>
          <a:p>
            <a:r>
              <a:rPr lang="en-US" altLang="en-US"/>
              <a:t>No man’s land</a:t>
            </a:r>
          </a:p>
          <a:p>
            <a:pPr>
              <a:buFont typeface="Wingdings 2" panose="05020102010507070707" pitchFamily="18" charset="2"/>
              <a:buNone/>
            </a:pPr>
            <a:endParaRPr lang="en-US" altLang="en-US"/>
          </a:p>
          <a:p>
            <a:r>
              <a:rPr lang="en-US" altLang="en-US">
                <a:solidFill>
                  <a:srgbClr val="FFFF00"/>
                </a:solidFill>
              </a:rPr>
              <a:t>Casualties</a:t>
            </a:r>
            <a:r>
              <a:rPr lang="en-US" altLang="en-US"/>
              <a:t> (French had 1,000,000 casualties in first 3 months of war)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American trenche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3226" t="2934" r="4301" b="4616"/>
          <a:stretch>
            <a:fillRect/>
          </a:stretch>
        </p:blipFill>
        <p:spPr bwMode="auto">
          <a:xfrm>
            <a:off x="0" y="0"/>
            <a:ext cx="9144000" cy="6865938"/>
          </a:xfrm>
          <a:prstGeom prst="rect">
            <a:avLst/>
          </a:prstGeom>
          <a:noFill/>
          <a:ln w="9525">
            <a:solidFill>
              <a:srgbClr val="664400"/>
            </a:solidFill>
            <a:miter lim="800000"/>
            <a:headEnd/>
            <a:tailEnd/>
          </a:ln>
          <a:extLst>
            <a:ext uri="{909E8E84-426E-40DD-AFC4-6F175D3DCCD1}">
              <a14:hiddenFill xmlns:a14="http://schemas.microsoft.com/office/drawing/2010/main">
                <a:solidFill>
                  <a:srgbClr val="FFFFFF"/>
                </a:solidFill>
              </a14:hiddenFill>
            </a:ext>
          </a:extLst>
        </p:spPr>
      </p:pic>
      <p:sp>
        <p:nvSpPr>
          <p:cNvPr id="40963" name="WordArt 3"/>
          <p:cNvSpPr>
            <a:spLocks noChangeArrowheads="1" noChangeShapeType="1" noTextEdit="1"/>
          </p:cNvSpPr>
          <p:nvPr/>
        </p:nvSpPr>
        <p:spPr bwMode="auto">
          <a:xfrm>
            <a:off x="685800" y="152400"/>
            <a:ext cx="7467600" cy="457200"/>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rPr>
              <a:t>TRENCH WARFARE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371600" y="0"/>
            <a:ext cx="7620000" cy="7620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b="1">
                <a:solidFill>
                  <a:srgbClr val="996600"/>
                </a:solidFill>
                <a:latin typeface="Lombardic Narrow" pitchFamily="2" charset="0"/>
              </a:rPr>
              <a:t>Trench Warfare</a:t>
            </a:r>
          </a:p>
        </p:txBody>
      </p:sp>
      <p:pic>
        <p:nvPicPr>
          <p:cNvPr id="38915" name="Picture 3" descr="trench diagram"/>
          <p:cNvPicPr>
            <a:picLocks noGrp="1" noChangeAspect="1" noChangeArrowheads="1"/>
          </p:cNvPicPr>
          <p:nvPr>
            <p:ph/>
          </p:nvPr>
        </p:nvPicPr>
        <p:blipFill>
          <a:blip r:embed="rId2">
            <a:lum contrast="18000"/>
            <a:extLst>
              <a:ext uri="{28A0092B-C50C-407E-A947-70E740481C1C}">
                <a14:useLocalDpi xmlns:a14="http://schemas.microsoft.com/office/drawing/2010/main" val="0"/>
              </a:ext>
            </a:extLst>
          </a:blip>
          <a:srcRect/>
          <a:stretch>
            <a:fillRect/>
          </a:stretch>
        </p:blipFill>
        <p:spPr>
          <a:xfrm>
            <a:off x="0" y="0"/>
            <a:ext cx="9144000" cy="6858000"/>
          </a:xfrm>
          <a:noFill/>
          <a:ln cap="flat">
            <a:solidFill>
              <a:srgbClr val="664400"/>
            </a:solidFill>
            <a:miter lim="800000"/>
            <a:headEnd type="none" w="med" len="med"/>
            <a:tailEnd type="none" w="med" len="med"/>
          </a:ln>
        </p:spPr>
      </p:pic>
      <p:sp>
        <p:nvSpPr>
          <p:cNvPr id="38916" name="AutoShape 4">
            <a:hlinkClick r:id="rId3" action="ppaction://hlinkfile"/>
          </p:cNvPr>
          <p:cNvSpPr>
            <a:spLocks noChangeArrowheads="1"/>
          </p:cNvSpPr>
          <p:nvPr/>
        </p:nvSpPr>
        <p:spPr bwMode="auto">
          <a:xfrm>
            <a:off x="8534400" y="6324600"/>
            <a:ext cx="304800" cy="304800"/>
          </a:xfrm>
          <a:prstGeom prst="sun">
            <a:avLst>
              <a:gd name="adj" fmla="val 25000"/>
            </a:avLst>
          </a:prstGeom>
          <a:solidFill>
            <a:srgbClr val="CC0000"/>
          </a:solidFill>
          <a:ln w="9525">
            <a:solidFill>
              <a:schemeClr val="tx1"/>
            </a:solidFill>
            <a:miter lim="800000"/>
            <a:headEnd/>
            <a:tailEnd/>
          </a:ln>
        </p:spPr>
        <p:txBody>
          <a:bodyPr wrap="none" anchor="ct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180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4051" name="Picture 3" descr="trenches-1"/>
          <p:cNvPicPr>
            <a:picLocks noGrp="1" noChangeAspect="1" noChangeArrowheads="1"/>
          </p:cNvPicPr>
          <p:nvPr>
            <p:ph sz="half" idx="1"/>
          </p:nvPr>
        </p:nvPicPr>
        <p:blipFill>
          <a:blip r:embed="rId2">
            <a:lum bright="-6000" contrast="6000"/>
          </a:blip>
          <a:srcRect/>
          <a:stretch>
            <a:fillRect/>
          </a:stretch>
        </p:blipFill>
        <p:spPr>
          <a:xfrm>
            <a:off x="304800" y="1524000"/>
            <a:ext cx="3352800" cy="5029200"/>
          </a:xfrm>
          <a:ln w="38100" cap="sq">
            <a:solidFill>
              <a:srgbClr val="000000"/>
            </a:solidFill>
          </a:ln>
          <a:effectLst>
            <a:outerShdw blurRad="50800" dist="38100" dir="2700000" algn="tl" rotWithShape="0">
              <a:srgbClr val="000000">
                <a:alpha val="43000"/>
              </a:srgbClr>
            </a:outerShdw>
          </a:effectLst>
        </p:spPr>
      </p:pic>
      <p:pic>
        <p:nvPicPr>
          <p:cNvPr id="514052" name="Picture 4" descr="trenches-2"/>
          <p:cNvPicPr>
            <a:picLocks noGrp="1" noChangeAspect="1" noChangeArrowheads="1"/>
          </p:cNvPicPr>
          <p:nvPr>
            <p:ph sz="half" idx="2"/>
          </p:nvPr>
        </p:nvPicPr>
        <p:blipFill>
          <a:blip r:embed="rId3">
            <a:lum bright="-6000" contrast="6000"/>
          </a:blip>
          <a:srcRect/>
          <a:stretch>
            <a:fillRect/>
          </a:stretch>
        </p:blipFill>
        <p:spPr>
          <a:xfrm>
            <a:off x="4191000" y="2057400"/>
            <a:ext cx="4724400" cy="3128963"/>
          </a:xfrm>
          <a:ln w="38100" cap="sq">
            <a:solidFill>
              <a:srgbClr val="000000"/>
            </a:solidFill>
          </a:ln>
          <a:effectLst>
            <a:outerShdw blurRad="50800" dist="38100" dir="2700000" algn="tl" rotWithShape="0">
              <a:srgbClr val="000000">
                <a:alpha val="43000"/>
              </a:srgbClr>
            </a:outerShdw>
          </a:effectLst>
        </p:spPr>
      </p:pic>
      <p:sp>
        <p:nvSpPr>
          <p:cNvPr id="2" name="Rectangle 1"/>
          <p:cNvSpPr/>
          <p:nvPr/>
        </p:nvSpPr>
        <p:spPr>
          <a:xfrm rot="10800000" flipV="1">
            <a:off x="1295400" y="323842"/>
            <a:ext cx="7315200" cy="923330"/>
          </a:xfrm>
          <a:prstGeom prst="rect">
            <a:avLst/>
          </a:prstGeom>
        </p:spPr>
        <p:txBody>
          <a:bodyPr wrap="square">
            <a:spAutoFit/>
          </a:bodyPr>
          <a:lstStyle/>
          <a:p>
            <a:r>
              <a:rPr lang="en-US" dirty="0"/>
              <a:t>Four minute really good video about effect of WWI on the entire 20</a:t>
            </a:r>
            <a:r>
              <a:rPr lang="en-US" baseline="30000" dirty="0"/>
              <a:t>th</a:t>
            </a:r>
            <a:r>
              <a:rPr lang="en-US" dirty="0"/>
              <a:t> century.---  </a:t>
            </a:r>
            <a:r>
              <a:rPr lang="en-US" dirty="0">
                <a:hlinkClick r:id="rId4" action="ppaction://hlinksldjump"/>
              </a:rPr>
              <a:t> http://www.history.com/topics/world-war-i/world-war-i-history/videos/the-one-thing-you-should-know-about-wwi</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219200" y="2286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spcBef>
                <a:spcPct val="50000"/>
              </a:spcBef>
              <a:buClrTx/>
              <a:buSzTx/>
              <a:buFontTx/>
              <a:buNone/>
            </a:pPr>
            <a:endParaRPr lang="en-US" altLang="en-US" sz="1800">
              <a:latin typeface="Arial" panose="020B0604020202020204" pitchFamily="34" charset="0"/>
            </a:endParaRPr>
          </a:p>
        </p:txBody>
      </p:sp>
      <p:sp>
        <p:nvSpPr>
          <p:cNvPr id="43011" name="WordArt 3"/>
          <p:cNvSpPr>
            <a:spLocks noChangeArrowheads="1" noChangeShapeType="1" noTextEdit="1"/>
          </p:cNvSpPr>
          <p:nvPr/>
        </p:nvSpPr>
        <p:spPr bwMode="auto">
          <a:xfrm>
            <a:off x="685800" y="228600"/>
            <a:ext cx="7772400" cy="571500"/>
          </a:xfrm>
          <a:prstGeom prst="rect">
            <a:avLst/>
          </a:prstGeom>
        </p:spPr>
        <p:txBody>
          <a:bodyPr wrap="none" fromWordArt="1">
            <a:prstTxWarp prst="textCanUp">
              <a:avLst>
                <a:gd name="adj" fmla="val 85713"/>
              </a:avLst>
            </a:prstTxWarp>
          </a:bodyPr>
          <a:lstStyle/>
          <a:p>
            <a:pPr algn="ctr"/>
            <a:r>
              <a:rPr lang="en-US" sz="3600" kern="10">
                <a:ln w="19050">
                  <a:solidFill>
                    <a:srgbClr val="FFFFFF"/>
                  </a:solidFill>
                  <a:round/>
                  <a:headEnd/>
                  <a:tailEnd/>
                </a:ln>
                <a:solidFill>
                  <a:srgbClr val="FFC000"/>
                </a:solidFill>
                <a:effectLst>
                  <a:outerShdw dist="35921" dir="2700000" algn="ctr" rotWithShape="0">
                    <a:schemeClr val="accent2"/>
                  </a:outerShdw>
                </a:effectLst>
                <a:latin typeface="Impact" panose="020B0806030902050204" pitchFamily="34" charset="0"/>
              </a:rPr>
              <a:t>US IN 1914</a:t>
            </a:r>
          </a:p>
        </p:txBody>
      </p:sp>
      <p:sp>
        <p:nvSpPr>
          <p:cNvPr id="43012" name="Text Box 4"/>
          <p:cNvSpPr txBox="1">
            <a:spLocks noChangeArrowheads="1"/>
          </p:cNvSpPr>
          <p:nvPr/>
        </p:nvSpPr>
        <p:spPr bwMode="auto">
          <a:xfrm>
            <a:off x="0" y="1143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spcBef>
                <a:spcPct val="50000"/>
              </a:spcBef>
              <a:buClrTx/>
              <a:buSzTx/>
              <a:buFontTx/>
              <a:buNone/>
            </a:pPr>
            <a:endParaRPr lang="en-US" altLang="en-US" sz="1800">
              <a:latin typeface="Arial" panose="020B0604020202020204" pitchFamily="34" charset="0"/>
            </a:endParaRPr>
          </a:p>
        </p:txBody>
      </p:sp>
      <p:sp>
        <p:nvSpPr>
          <p:cNvPr id="483333" name="Text Box 5"/>
          <p:cNvSpPr txBox="1">
            <a:spLocks noChangeArrowheads="1"/>
          </p:cNvSpPr>
          <p:nvPr/>
        </p:nvSpPr>
        <p:spPr bwMode="auto">
          <a:xfrm>
            <a:off x="0" y="914400"/>
            <a:ext cx="9144000" cy="6530975"/>
          </a:xfrm>
          <a:prstGeom prst="rect">
            <a:avLst/>
          </a:prstGeom>
          <a:noFill/>
          <a:ln w="9525">
            <a:noFill/>
            <a:miter lim="800000"/>
            <a:headEnd/>
            <a:tailEnd/>
          </a:ln>
          <a:effectLst/>
        </p:spPr>
        <p:txBody>
          <a:bodyPr>
            <a:spAutoFit/>
          </a:bodyPr>
          <a:lstStyle/>
          <a:p>
            <a:pPr algn="ctr" eaLnBrk="1" hangingPunct="1">
              <a:lnSpc>
                <a:spcPct val="80000"/>
              </a:lnSpc>
              <a:spcBef>
                <a:spcPct val="40000"/>
              </a:spcBef>
              <a:buFontTx/>
              <a:buChar char="•"/>
              <a:defRPr/>
            </a:pPr>
            <a:r>
              <a:rPr lang="en-US" sz="4400" b="1" dirty="0">
                <a:latin typeface="Times New Roman" pitchFamily="18" charset="0"/>
              </a:rPr>
              <a:t>Panama Canal was completed in August of 1914 just a week before WWI began in Europe.</a:t>
            </a:r>
          </a:p>
          <a:p>
            <a:pPr algn="ctr" eaLnBrk="1" hangingPunct="1">
              <a:lnSpc>
                <a:spcPct val="80000"/>
              </a:lnSpc>
              <a:spcBef>
                <a:spcPct val="40000"/>
              </a:spcBef>
              <a:buFontTx/>
              <a:buChar char="•"/>
              <a:defRPr/>
            </a:pPr>
            <a:r>
              <a:rPr lang="en-US" sz="4400" b="1" dirty="0">
                <a:latin typeface="Times New Roman" pitchFamily="18" charset="0"/>
              </a:rPr>
              <a:t>Woodrow Wilson became President in 1912.</a:t>
            </a:r>
          </a:p>
          <a:p>
            <a:pPr algn="ctr" eaLnBrk="1" hangingPunct="1">
              <a:lnSpc>
                <a:spcPct val="80000"/>
              </a:lnSpc>
              <a:spcBef>
                <a:spcPct val="40000"/>
              </a:spcBef>
              <a:buFontTx/>
              <a:buChar char="•"/>
              <a:defRPr/>
            </a:pPr>
            <a:r>
              <a:rPr lang="en-US" sz="4400" b="1" dirty="0">
                <a:latin typeface="Times New Roman" pitchFamily="18" charset="0"/>
              </a:rPr>
              <a:t>Americans were shocked by the outbreak of war but…………..it was in Europe.</a:t>
            </a:r>
          </a:p>
          <a:p>
            <a:pPr algn="ctr" eaLnBrk="1" hangingPunct="1">
              <a:lnSpc>
                <a:spcPct val="80000"/>
              </a:lnSpc>
              <a:spcBef>
                <a:spcPct val="40000"/>
              </a:spcBef>
              <a:buFontTx/>
              <a:buChar char="•"/>
              <a:defRPr/>
            </a:pPr>
            <a:r>
              <a:rPr lang="en-US" sz="4400" b="1" dirty="0">
                <a:latin typeface="Times New Roman" pitchFamily="18" charset="0"/>
              </a:rPr>
              <a:t>US was officially </a:t>
            </a:r>
            <a:r>
              <a:rPr lang="en-US" sz="4400" b="1" u="sng" dirty="0">
                <a:solidFill>
                  <a:srgbClr val="FFC000"/>
                </a:solidFill>
                <a:effectLst>
                  <a:outerShdw blurRad="38100" dist="38100" dir="2700000" algn="tl">
                    <a:srgbClr val="000000"/>
                  </a:outerShdw>
                </a:effectLst>
                <a:latin typeface="Times New Roman" pitchFamily="18" charset="0"/>
              </a:rPr>
              <a:t>NEUTRAL</a:t>
            </a:r>
          </a:p>
          <a:p>
            <a:pPr algn="ctr" eaLnBrk="1" hangingPunct="1">
              <a:lnSpc>
                <a:spcPct val="80000"/>
              </a:lnSpc>
              <a:spcBef>
                <a:spcPct val="40000"/>
              </a:spcBef>
              <a:buFontTx/>
              <a:buChar char="•"/>
              <a:defRPr/>
            </a:pPr>
            <a:endParaRPr lang="en-US" sz="4400" b="1" dirty="0">
              <a:solidFill>
                <a:srgbClr val="CC0000"/>
              </a:solidFill>
              <a:latin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hangingPunct="1">
              <a:defRPr/>
            </a:pPr>
            <a:r>
              <a:rPr lang="en-US" sz="4400" b="1" dirty="0"/>
              <a:t>German Submarine Warfare</a:t>
            </a:r>
          </a:p>
        </p:txBody>
      </p:sp>
      <p:sp>
        <p:nvSpPr>
          <p:cNvPr id="47107" name="Content Placeholder 2"/>
          <p:cNvSpPr>
            <a:spLocks noGrp="1"/>
          </p:cNvSpPr>
          <p:nvPr>
            <p:ph idx="1"/>
          </p:nvPr>
        </p:nvSpPr>
        <p:spPr/>
        <p:txBody>
          <a:bodyPr/>
          <a:lstStyle/>
          <a:p>
            <a:pPr eaLnBrk="1" hangingPunct="1"/>
            <a:r>
              <a:rPr lang="en-US" altLang="en-US">
                <a:solidFill>
                  <a:srgbClr val="FFFF00"/>
                </a:solidFill>
              </a:rPr>
              <a:t>U-Boats</a:t>
            </a:r>
            <a:r>
              <a:rPr lang="en-US" altLang="en-US"/>
              <a:t>- Britain and Germany competed to build the largest and strongest navy.</a:t>
            </a:r>
          </a:p>
          <a:p>
            <a:pPr eaLnBrk="1" hangingPunct="1"/>
            <a:r>
              <a:rPr lang="en-US" altLang="en-US"/>
              <a:t>Germany blockaded Britain by navy.</a:t>
            </a:r>
          </a:p>
          <a:p>
            <a:pPr eaLnBrk="1" hangingPunct="1"/>
            <a:r>
              <a:rPr lang="en-US" altLang="en-US"/>
              <a:t>Propaganda used by Britain to sway U.S. opinion.</a:t>
            </a:r>
          </a:p>
          <a:p>
            <a:pPr eaLnBrk="1" hangingPunct="1"/>
            <a:r>
              <a:rPr lang="en-US" altLang="en-US" i="1">
                <a:solidFill>
                  <a:srgbClr val="FFFF00"/>
                </a:solidFill>
              </a:rPr>
              <a:t>Lusitania</a:t>
            </a:r>
            <a:r>
              <a:rPr lang="en-US" altLang="en-US">
                <a:solidFill>
                  <a:srgbClr val="FFFF00"/>
                </a:solidFill>
              </a:rPr>
              <a:t>-</a:t>
            </a:r>
            <a:r>
              <a:rPr lang="en-US" altLang="en-US"/>
              <a:t> 128 Americans killed</a:t>
            </a:r>
          </a:p>
          <a:p>
            <a:pPr eaLnBrk="1" hangingPunct="1"/>
            <a:r>
              <a:rPr lang="en-US" altLang="en-US"/>
              <a:t>Germany agreed to stop blowing up passenger ships.</a:t>
            </a:r>
          </a:p>
          <a:p>
            <a:pPr eaLnBrk="1" hangingPunct="1"/>
            <a:r>
              <a:rPr lang="en-US" altLang="en-US"/>
              <a:t>March 24,1916 </a:t>
            </a:r>
            <a:r>
              <a:rPr lang="en-US" altLang="en-US" i="1">
                <a:solidFill>
                  <a:srgbClr val="FFFF00"/>
                </a:solidFill>
              </a:rPr>
              <a:t>Sussex</a:t>
            </a:r>
            <a:r>
              <a:rPr lang="en-US" altLang="en-US" i="1"/>
              <a:t>  </a:t>
            </a:r>
            <a:r>
              <a:rPr lang="en-US" altLang="en-US"/>
              <a:t>was sunk by Germans</a:t>
            </a:r>
          </a:p>
          <a:p>
            <a:pPr eaLnBrk="1" hangingPunct="1"/>
            <a:endParaRPr lang="en-US" altLang="en-US"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Lusitania"/>
          <p:cNvPicPr>
            <a:picLocks noChangeAspect="1" noChangeArrowheads="1"/>
          </p:cNvPicPr>
          <p:nvPr/>
        </p:nvPicPr>
        <p:blipFill>
          <a:blip r:embed="rId2">
            <a:lum bright="58000" contrast="-70000"/>
            <a:extLst>
              <a:ext uri="{28A0092B-C50C-407E-A947-70E740481C1C}">
                <a14:useLocalDpi xmlns:a14="http://schemas.microsoft.com/office/drawing/2010/main" val="0"/>
              </a:ext>
            </a:extLst>
          </a:blip>
          <a:srcRect l="3604" t="4208" r="2702" b="321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59" name="Text Box 3"/>
          <p:cNvSpPr txBox="1">
            <a:spLocks noChangeArrowheads="1"/>
          </p:cNvSpPr>
          <p:nvPr/>
        </p:nvSpPr>
        <p:spPr bwMode="auto">
          <a:xfrm>
            <a:off x="0" y="1066800"/>
            <a:ext cx="9144000" cy="5299075"/>
          </a:xfrm>
          <a:prstGeom prst="rect">
            <a:avLst/>
          </a:prstGeom>
          <a:noFill/>
          <a:ln w="9525">
            <a:noFill/>
            <a:miter lim="800000"/>
            <a:headEnd/>
            <a:tailEnd/>
          </a:ln>
          <a:effectLst/>
        </p:spPr>
        <p:txBody>
          <a:bodyPr>
            <a:spAutoFit/>
          </a:bodyPr>
          <a:lstStyle/>
          <a:p>
            <a:pPr algn="ctr" eaLnBrk="1" hangingPunct="1">
              <a:lnSpc>
                <a:spcPct val="75000"/>
              </a:lnSpc>
              <a:spcBef>
                <a:spcPct val="40000"/>
              </a:spcBef>
              <a:buFontTx/>
              <a:buChar char="•"/>
              <a:defRPr/>
            </a:pPr>
            <a:r>
              <a:rPr lang="en-US" sz="4000" b="1" dirty="0">
                <a:solidFill>
                  <a:schemeClr val="bg1"/>
                </a:solidFill>
                <a:latin typeface="Arial Narrow" pitchFamily="34" charset="0"/>
              </a:rPr>
              <a:t>May 7, 1915, the Germans sunk the Lusitania which was British passenger liner.</a:t>
            </a:r>
          </a:p>
          <a:p>
            <a:pPr algn="ctr" eaLnBrk="1" hangingPunct="1">
              <a:lnSpc>
                <a:spcPct val="75000"/>
              </a:lnSpc>
              <a:spcBef>
                <a:spcPct val="40000"/>
              </a:spcBef>
              <a:buFontTx/>
              <a:buChar char="•"/>
              <a:defRPr/>
            </a:pPr>
            <a:r>
              <a:rPr lang="en-US" sz="4000" b="1" dirty="0">
                <a:solidFill>
                  <a:schemeClr val="bg1"/>
                </a:solidFill>
                <a:latin typeface="Arial Narrow" pitchFamily="34" charset="0"/>
              </a:rPr>
              <a:t>Germans believed it was carrying </a:t>
            </a:r>
            <a:r>
              <a:rPr lang="en-US" sz="4000" b="1" i="1" u="sng" dirty="0">
                <a:solidFill>
                  <a:srgbClr val="0000CC"/>
                </a:solidFill>
                <a:effectLst>
                  <a:outerShdw blurRad="38100" dist="38100" dir="2700000" algn="tl">
                    <a:srgbClr val="C0C0C0"/>
                  </a:outerShdw>
                </a:effectLst>
                <a:latin typeface="Arial Narrow" pitchFamily="34" charset="0"/>
              </a:rPr>
              <a:t>contraband (weapons)</a:t>
            </a:r>
            <a:r>
              <a:rPr lang="en-US" sz="4000" b="1" dirty="0">
                <a:latin typeface="Arial Narrow" pitchFamily="34" charset="0"/>
              </a:rPr>
              <a:t> </a:t>
            </a:r>
            <a:r>
              <a:rPr lang="en-US" sz="4000" b="1" dirty="0">
                <a:solidFill>
                  <a:schemeClr val="bg1"/>
                </a:solidFill>
                <a:latin typeface="Arial Narrow" pitchFamily="34" charset="0"/>
              </a:rPr>
              <a:t>to the British. </a:t>
            </a:r>
          </a:p>
          <a:p>
            <a:pPr algn="ctr" eaLnBrk="1" hangingPunct="1">
              <a:lnSpc>
                <a:spcPct val="75000"/>
              </a:lnSpc>
              <a:spcBef>
                <a:spcPct val="40000"/>
              </a:spcBef>
              <a:buFontTx/>
              <a:buChar char="•"/>
              <a:defRPr/>
            </a:pPr>
            <a:r>
              <a:rPr lang="en-US" sz="3600" b="1" dirty="0">
                <a:solidFill>
                  <a:schemeClr val="bg1"/>
                </a:solidFill>
                <a:latin typeface="Arial Narrow" pitchFamily="34" charset="0"/>
              </a:rPr>
              <a:t>Killed 1,198 civilians including 128 Americans.  </a:t>
            </a:r>
          </a:p>
          <a:p>
            <a:pPr algn="ctr" eaLnBrk="1" hangingPunct="1">
              <a:lnSpc>
                <a:spcPct val="75000"/>
              </a:lnSpc>
              <a:spcBef>
                <a:spcPct val="40000"/>
              </a:spcBef>
              <a:buFontTx/>
              <a:buChar char="•"/>
              <a:defRPr/>
            </a:pPr>
            <a:r>
              <a:rPr lang="en-US" sz="3600" b="1" dirty="0">
                <a:solidFill>
                  <a:schemeClr val="bg1"/>
                </a:solidFill>
                <a:latin typeface="Arial Narrow" pitchFamily="34" charset="0"/>
              </a:rPr>
              <a:t>U.S. and other countries outraged towards Germany because of </a:t>
            </a:r>
            <a:r>
              <a:rPr lang="en-US" sz="3600" b="1" i="1" u="sng" dirty="0">
                <a:solidFill>
                  <a:srgbClr val="CC0000"/>
                </a:solidFill>
                <a:effectLst>
                  <a:outerShdw blurRad="38100" dist="38100" dir="2700000" algn="tl">
                    <a:srgbClr val="C0C0C0"/>
                  </a:outerShdw>
                </a:effectLst>
                <a:latin typeface="Arial Narrow" pitchFamily="34" charset="0"/>
              </a:rPr>
              <a:t>“unrestricted submarine warfare”.</a:t>
            </a:r>
          </a:p>
          <a:p>
            <a:pPr algn="ctr" eaLnBrk="1" hangingPunct="1">
              <a:lnSpc>
                <a:spcPct val="75000"/>
              </a:lnSpc>
              <a:spcBef>
                <a:spcPct val="40000"/>
              </a:spcBef>
              <a:buFontTx/>
              <a:buChar char="•"/>
              <a:defRPr/>
            </a:pPr>
            <a:r>
              <a:rPr lang="en-US" sz="3600" b="1" dirty="0">
                <a:solidFill>
                  <a:schemeClr val="bg1"/>
                </a:solidFill>
                <a:latin typeface="Arial Narrow" pitchFamily="34" charset="0"/>
              </a:rPr>
              <a:t>US believed the Germans had violated </a:t>
            </a:r>
            <a:r>
              <a:rPr lang="en-US" sz="3600" b="1" i="1" u="sng" dirty="0">
                <a:solidFill>
                  <a:schemeClr val="bg1"/>
                </a:solidFill>
                <a:effectLst>
                  <a:outerShdw blurRad="38100" dist="38100" dir="2700000" algn="tl">
                    <a:srgbClr val="C0C0C0"/>
                  </a:outerShdw>
                </a:effectLst>
                <a:latin typeface="Arial Narrow" pitchFamily="34" charset="0"/>
              </a:rPr>
              <a:t>international law</a:t>
            </a:r>
            <a:r>
              <a:rPr lang="en-US" sz="3600" b="1" dirty="0">
                <a:solidFill>
                  <a:schemeClr val="bg1"/>
                </a:solidFill>
                <a:latin typeface="Arial Narrow" pitchFamily="34" charset="0"/>
              </a:rPr>
              <a:t> of targeting civilians </a:t>
            </a:r>
          </a:p>
        </p:txBody>
      </p:sp>
      <p:sp>
        <p:nvSpPr>
          <p:cNvPr id="49156" name="WordArt 4"/>
          <p:cNvSpPr>
            <a:spLocks noChangeArrowheads="1" noChangeShapeType="1" noTextEdit="1"/>
          </p:cNvSpPr>
          <p:nvPr/>
        </p:nvSpPr>
        <p:spPr bwMode="auto">
          <a:xfrm>
            <a:off x="304800" y="152400"/>
            <a:ext cx="8610600" cy="609600"/>
          </a:xfrm>
          <a:prstGeom prst="rect">
            <a:avLst/>
          </a:prstGeom>
        </p:spPr>
        <p:txBody>
          <a:bodyPr wrap="none" fromWordArt="1">
            <a:prstTxWarp prst="textCanUp">
              <a:avLst>
                <a:gd name="adj" fmla="val 85713"/>
              </a:avLst>
            </a:prstTxWarp>
          </a:bodyPr>
          <a:lstStyle/>
          <a:p>
            <a:pPr algn="ctr"/>
            <a:r>
              <a:rPr lang="en-US" sz="3600" kern="10">
                <a:ln w="22225">
                  <a:solidFill>
                    <a:schemeClr val="tx1"/>
                  </a:solidFill>
                  <a:round/>
                  <a:headEnd/>
                  <a:tailEnd/>
                </a:ln>
                <a:solidFill>
                  <a:schemeClr val="bg1"/>
                </a:solidFill>
                <a:effectLst>
                  <a:outerShdw dist="35921" dir="2700000" sy="50000" kx="2115830" algn="bl" rotWithShape="0">
                    <a:schemeClr val="tx1"/>
                  </a:outerShdw>
                </a:effectLst>
                <a:latin typeface="Arial Black" panose="020B0A04020102020204" pitchFamily="34" charset="0"/>
              </a:rPr>
              <a:t>SINKING OF THE LUSITANIA</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381001"/>
            <a:ext cx="8229600" cy="1219199"/>
          </a:xfrm>
        </p:spPr>
        <p:txBody>
          <a:bodyPr>
            <a:normAutofit fontScale="90000"/>
          </a:bodyPr>
          <a:lstStyle/>
          <a:p>
            <a:pPr indent="0" algn="ctr" eaLnBrk="1" fontAlgn="auto" hangingPunct="1">
              <a:spcAft>
                <a:spcPts val="0"/>
              </a:spcAft>
              <a:defRPr/>
            </a:pPr>
            <a:r>
              <a:rPr lang="en-US" sz="9600" b="1" dirty="0">
                <a:solidFill>
                  <a:schemeClr val="tx2">
                    <a:tint val="100000"/>
                    <a:shade val="90000"/>
                    <a:satMod val="250000"/>
                    <a:alpha val="100000"/>
                  </a:schemeClr>
                </a:solidFill>
              </a:rPr>
              <a:t>The Titanic</a:t>
            </a:r>
          </a:p>
        </p:txBody>
      </p:sp>
      <p:pic>
        <p:nvPicPr>
          <p:cNvPr id="4104" name="Picture 8" descr="http://vignette3.wikia.nocookie.net/scars-of-the-past/images/f/f1/Titanic-sinking.jpg/revision/latest?cb=201306250645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38275"/>
            <a:ext cx="5181600" cy="30670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38400" y="4648200"/>
            <a:ext cx="6553200" cy="1754326"/>
          </a:xfrm>
          <a:prstGeom prst="rect">
            <a:avLst/>
          </a:prstGeom>
        </p:spPr>
        <p:txBody>
          <a:bodyPr wrap="square">
            <a:spAutoFit/>
          </a:bodyPr>
          <a:lstStyle/>
          <a:p>
            <a:r>
              <a:rPr lang="en-US" b="1" dirty="0">
                <a:solidFill>
                  <a:srgbClr val="252525"/>
                </a:solidFill>
              </a:rPr>
              <a:t>RMS </a:t>
            </a:r>
            <a:r>
              <a:rPr lang="en-US" b="1" i="1" dirty="0">
                <a:solidFill>
                  <a:srgbClr val="252525"/>
                </a:solidFill>
              </a:rPr>
              <a:t>Titanic</a:t>
            </a:r>
            <a:r>
              <a:rPr lang="en-US" dirty="0">
                <a:solidFill>
                  <a:srgbClr val="252525"/>
                </a:solidFill>
              </a:rPr>
              <a:t> was a British </a:t>
            </a:r>
            <a:r>
              <a:rPr lang="en-US" dirty="0">
                <a:solidFill>
                  <a:schemeClr val="bg1"/>
                </a:solidFill>
              </a:rPr>
              <a:t>passenger liner that sank in the North Atlantic Ocean in the early morning of 15 April 1912, after colliding with an iceberg during her maiden voyage from Southampton</a:t>
            </a:r>
            <a:r>
              <a:rPr lang="en-US" dirty="0">
                <a:solidFill>
                  <a:srgbClr val="252525"/>
                </a:solidFill>
              </a:rPr>
              <a:t>, UK, to New York City, US. The sinking resulted in the deaths of more than 1,500 passengers and crew,</a:t>
            </a:r>
            <a:endParaRPr lang="en-US" dirty="0"/>
          </a:p>
        </p:txBody>
      </p:sp>
      <p:sp>
        <p:nvSpPr>
          <p:cNvPr id="7" name="Rectangle 6"/>
          <p:cNvSpPr/>
          <p:nvPr/>
        </p:nvSpPr>
        <p:spPr>
          <a:xfrm>
            <a:off x="5638800" y="2895601"/>
            <a:ext cx="3352800" cy="923330"/>
          </a:xfrm>
          <a:prstGeom prst="rect">
            <a:avLst/>
          </a:prstGeom>
        </p:spPr>
        <p:txBody>
          <a:bodyPr wrap="square">
            <a:spAutoFit/>
          </a:bodyPr>
          <a:lstStyle/>
          <a:p>
            <a:r>
              <a:rPr lang="en-US" dirty="0"/>
              <a:t>Short Video ---</a:t>
            </a:r>
            <a:r>
              <a:rPr lang="en-US" dirty="0">
                <a:hlinkClick r:id="rId3" action="ppaction://hlinksldjump"/>
              </a:rPr>
              <a:t>https://www.youtube.com/watch?v=FSGeskFzE0s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50179" name="Content Placeholder 2"/>
          <p:cNvSpPr>
            <a:spLocks noGrp="1"/>
          </p:cNvSpPr>
          <p:nvPr>
            <p:ph idx="1"/>
          </p:nvPr>
        </p:nvSpPr>
        <p:spPr>
          <a:xfrm>
            <a:off x="1143000" y="5435600"/>
            <a:ext cx="7543800" cy="736600"/>
          </a:xfrm>
        </p:spPr>
        <p:txBody>
          <a:bodyPr/>
          <a:lstStyle/>
          <a:p>
            <a:r>
              <a:rPr lang="en-US" altLang="en-US" sz="2000" dirty="0"/>
              <a:t>4 Minute Short Video on Lusitania, Made in 1918 ---  </a:t>
            </a:r>
            <a:r>
              <a:rPr lang="en-US" altLang="en-US" sz="2000" dirty="0">
                <a:hlinkClick r:id="rId2" action="ppaction://hlinksldjump"/>
              </a:rPr>
              <a:t>https://www.youtube.com/watch?v=AYKdXABWaFg</a:t>
            </a:r>
            <a:endParaRPr lang="en-US" altLang="en-US" sz="2000" dirty="0"/>
          </a:p>
        </p:txBody>
      </p:sp>
      <p:pic>
        <p:nvPicPr>
          <p:cNvPr id="50180" name="Picture 2" descr="http://www.titanicandco.com/lusitania/lusitani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0"/>
            <a:ext cx="913288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map war zones"/>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6"/>
          <p:cNvSpPr>
            <a:spLocks noGrp="1" noChangeArrowheads="1"/>
          </p:cNvSpPr>
          <p:nvPr>
            <p:ph type="title" idx="4294967295"/>
          </p:nvPr>
        </p:nvSpPr>
        <p:spPr>
          <a:xfrm>
            <a:off x="8001000" y="6400800"/>
            <a:ext cx="1219200" cy="304800"/>
          </a:xfrm>
        </p:spPr>
        <p:txBody>
          <a:bodyPr/>
          <a:lstStyle/>
          <a:p>
            <a:pPr>
              <a:defRPr/>
            </a:pPr>
            <a:r>
              <a:rPr lang="en-US" sz="1000"/>
              <a:t>war zone</a:t>
            </a:r>
            <a:endParaRPr lang="en-US"/>
          </a:p>
        </p:txBody>
      </p:sp>
      <p:sp>
        <p:nvSpPr>
          <p:cNvPr id="51204" name="AutoShape 12">
            <a:hlinkClick r:id="rId3" action="ppaction://hlinksldjump"/>
          </p:cNvPr>
          <p:cNvSpPr>
            <a:spLocks noChangeArrowheads="1"/>
          </p:cNvSpPr>
          <p:nvPr/>
        </p:nvSpPr>
        <p:spPr bwMode="auto">
          <a:xfrm>
            <a:off x="8839200" y="6553200"/>
            <a:ext cx="304800" cy="304800"/>
          </a:xfrm>
          <a:prstGeom prst="sun">
            <a:avLst>
              <a:gd name="adj" fmla="val 25000"/>
            </a:avLst>
          </a:prstGeom>
          <a:solidFill>
            <a:srgbClr val="0000CC"/>
          </a:solidFill>
          <a:ln w="9525">
            <a:solidFill>
              <a:srgbClr val="CC0000"/>
            </a:solidFill>
            <a:miter lim="800000"/>
            <a:headEnd/>
            <a:tailEnd/>
          </a:ln>
        </p:spPr>
        <p:txBody>
          <a:bodyPr wrap="none" anchor="ct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buClrTx/>
              <a:buSzTx/>
              <a:buFontTx/>
              <a:buNone/>
            </a:pPr>
            <a:endParaRPr lang="en-US" altLang="en-US" sz="1800">
              <a:solidFill>
                <a:schemeClr val="accent2"/>
              </a:solidFill>
              <a:latin typeface="Times New Roman" panose="02020603050405020304" pitchFamily="18" charset="0"/>
            </a:endParaRPr>
          </a:p>
        </p:txBody>
      </p:sp>
      <p:sp>
        <p:nvSpPr>
          <p:cNvPr id="51205" name="AutoShape 15">
            <a:hlinkClick r:id="" action="ppaction://noaction"/>
          </p:cNvPr>
          <p:cNvSpPr>
            <a:spLocks noChangeArrowheads="1"/>
          </p:cNvSpPr>
          <p:nvPr/>
        </p:nvSpPr>
        <p:spPr bwMode="auto">
          <a:xfrm>
            <a:off x="1219200" y="6553200"/>
            <a:ext cx="304800" cy="304800"/>
          </a:xfrm>
          <a:prstGeom prst="sun">
            <a:avLst>
              <a:gd name="adj" fmla="val 25000"/>
            </a:avLst>
          </a:prstGeom>
          <a:solidFill>
            <a:srgbClr val="0000CC"/>
          </a:solidFill>
          <a:ln w="9525">
            <a:solidFill>
              <a:srgbClr val="CC0000"/>
            </a:solidFill>
            <a:miter lim="800000"/>
            <a:headEnd/>
            <a:tailEnd/>
          </a:ln>
        </p:spPr>
        <p:txBody>
          <a:bodyPr wrap="none" anchor="ct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buClrTx/>
              <a:buSzTx/>
              <a:buFontTx/>
              <a:buNone/>
            </a:pPr>
            <a:endParaRPr lang="en-US" altLang="en-US" sz="1800">
              <a:solidFill>
                <a:schemeClr val="accent2"/>
              </a:solidFill>
              <a:latin typeface="Times New Roman" panose="02020603050405020304" pitchFamily="18" charset="0"/>
            </a:endParaRPr>
          </a:p>
        </p:txBody>
      </p:sp>
      <p:sp>
        <p:nvSpPr>
          <p:cNvPr id="51206" name="AutoShape 16"/>
          <p:cNvSpPr>
            <a:spLocks noChangeArrowheads="1"/>
          </p:cNvSpPr>
          <p:nvPr/>
        </p:nvSpPr>
        <p:spPr bwMode="auto">
          <a:xfrm rot="2106200">
            <a:off x="1468438" y="4657725"/>
            <a:ext cx="1143000" cy="401638"/>
          </a:xfrm>
          <a:custGeom>
            <a:avLst/>
            <a:gdLst>
              <a:gd name="T0" fmla="*/ 2147483646 w 21600"/>
              <a:gd name="T1" fmla="*/ 0 h 21600"/>
              <a:gd name="T2" fmla="*/ 0 w 21600"/>
              <a:gd name="T3" fmla="*/ 1291064440 h 21600"/>
              <a:gd name="T4" fmla="*/ 2147483646 w 21600"/>
              <a:gd name="T5" fmla="*/ 2147483646 h 21600"/>
              <a:gd name="T6" fmla="*/ 2147483646 w 21600"/>
              <a:gd name="T7" fmla="*/ 129106444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CCFFFF"/>
              </a:gs>
              <a:gs pos="100000">
                <a:srgbClr val="FFEFD1"/>
              </a:gs>
            </a:gsLst>
            <a:lin ang="18900000" scaled="1"/>
          </a:gradFill>
          <a:ln w="38100">
            <a:solidFill>
              <a:schemeClr val="tx1"/>
            </a:solidFill>
            <a:miter lim="800000"/>
            <a:headEnd/>
            <a:tailEnd/>
          </a:ln>
        </p:spPr>
        <p:txBody>
          <a:bodyPr wrap="none" anchor="ctr"/>
          <a:lstStyle/>
          <a:p>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sz="6600" b="1" dirty="0"/>
              <a:t>American Opinions</a:t>
            </a:r>
          </a:p>
        </p:txBody>
      </p:sp>
      <p:sp>
        <p:nvSpPr>
          <p:cNvPr id="3" name="Content Placeholder 2"/>
          <p:cNvSpPr>
            <a:spLocks noGrp="1"/>
          </p:cNvSpPr>
          <p:nvPr>
            <p:ph idx="1"/>
          </p:nvPr>
        </p:nvSpPr>
        <p:spPr/>
        <p:txBody>
          <a:bodyPr/>
          <a:lstStyle/>
          <a:p>
            <a:pPr>
              <a:defRPr/>
            </a:pPr>
            <a:r>
              <a:rPr lang="en-US" dirty="0"/>
              <a:t>3 groups</a:t>
            </a:r>
          </a:p>
          <a:p>
            <a:pPr>
              <a:defRPr/>
            </a:pPr>
            <a:endParaRPr lang="en-US" dirty="0"/>
          </a:p>
          <a:p>
            <a:pPr>
              <a:defRPr/>
            </a:pPr>
            <a:r>
              <a:rPr lang="en-US" dirty="0">
                <a:solidFill>
                  <a:srgbClr val="FFFF00"/>
                </a:solidFill>
              </a:rPr>
              <a:t>Isolationists</a:t>
            </a:r>
            <a:r>
              <a:rPr lang="en-US" dirty="0">
                <a:solidFill>
                  <a:schemeClr val="tx1">
                    <a:lumMod val="95000"/>
                  </a:schemeClr>
                </a:solidFill>
              </a:rPr>
              <a:t>- Stay out of war</a:t>
            </a:r>
          </a:p>
          <a:p>
            <a:pPr>
              <a:defRPr/>
            </a:pPr>
            <a:endParaRPr lang="en-US" dirty="0">
              <a:solidFill>
                <a:schemeClr val="tx1">
                  <a:lumMod val="95000"/>
                </a:schemeClr>
              </a:solidFill>
            </a:endParaRPr>
          </a:p>
          <a:p>
            <a:pPr>
              <a:defRPr/>
            </a:pPr>
            <a:r>
              <a:rPr lang="en-US" dirty="0">
                <a:solidFill>
                  <a:srgbClr val="FFFF00"/>
                </a:solidFill>
              </a:rPr>
              <a:t>Interventionists</a:t>
            </a:r>
            <a:r>
              <a:rPr lang="en-US" dirty="0">
                <a:solidFill>
                  <a:schemeClr val="tx1">
                    <a:lumMod val="95000"/>
                  </a:schemeClr>
                </a:solidFill>
              </a:rPr>
              <a:t>- U.S. should intervene on side of Allies</a:t>
            </a:r>
          </a:p>
          <a:p>
            <a:pPr>
              <a:defRPr/>
            </a:pPr>
            <a:endParaRPr lang="en-US" dirty="0">
              <a:solidFill>
                <a:schemeClr val="tx1">
                  <a:lumMod val="95000"/>
                </a:schemeClr>
              </a:solidFill>
            </a:endParaRPr>
          </a:p>
          <a:p>
            <a:pPr>
              <a:defRPr/>
            </a:pPr>
            <a:r>
              <a:rPr lang="en-US" dirty="0">
                <a:solidFill>
                  <a:srgbClr val="FFFF00"/>
                </a:solidFill>
              </a:rPr>
              <a:t>Internationalists</a:t>
            </a:r>
            <a:r>
              <a:rPr lang="en-US" dirty="0">
                <a:solidFill>
                  <a:schemeClr val="tx1">
                    <a:lumMod val="95000"/>
                  </a:schemeClr>
                </a:solidFill>
              </a:rPr>
              <a:t>- Get involved only to solve the problem and promote peace.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hangingPunct="1">
              <a:defRPr/>
            </a:pPr>
            <a:r>
              <a:rPr lang="en-US" sz="5400" b="1" dirty="0"/>
              <a:t>America Enters the War</a:t>
            </a:r>
          </a:p>
        </p:txBody>
      </p:sp>
      <p:sp>
        <p:nvSpPr>
          <p:cNvPr id="52227" name="Content Placeholder 2"/>
          <p:cNvSpPr>
            <a:spLocks noGrp="1"/>
          </p:cNvSpPr>
          <p:nvPr>
            <p:ph idx="1"/>
          </p:nvPr>
        </p:nvSpPr>
        <p:spPr/>
        <p:txBody>
          <a:bodyPr/>
          <a:lstStyle/>
          <a:p>
            <a:pPr eaLnBrk="1" hangingPunct="1"/>
            <a:r>
              <a:rPr lang="en-US" altLang="en-US" dirty="0"/>
              <a:t>Feb. 3, 2016 --- U.S.  cuts off diplomatic ties with Germany.</a:t>
            </a:r>
          </a:p>
          <a:p>
            <a:pPr eaLnBrk="1" hangingPunct="1"/>
            <a:endParaRPr lang="en-US" altLang="en-US" dirty="0"/>
          </a:p>
          <a:p>
            <a:pPr eaLnBrk="1" hangingPunct="1"/>
            <a:r>
              <a:rPr lang="en-US" altLang="en-US" dirty="0">
                <a:solidFill>
                  <a:srgbClr val="FFFF00"/>
                </a:solidFill>
              </a:rPr>
              <a:t>Zimmerman Note</a:t>
            </a:r>
            <a:r>
              <a:rPr lang="en-US" altLang="en-US" dirty="0"/>
              <a:t>- Germany  promises lost land to Mexico if they declare war on U.S. </a:t>
            </a:r>
          </a:p>
          <a:p>
            <a:pPr eaLnBrk="1" hangingPunct="1"/>
            <a:endParaRPr lang="en-US" altLang="en-US" dirty="0"/>
          </a:p>
          <a:p>
            <a:pPr eaLnBrk="1" hangingPunct="1"/>
            <a:endParaRPr lang="en-US" altLang="en-US" dirty="0"/>
          </a:p>
        </p:txBody>
      </p:sp>
      <p:sp>
        <p:nvSpPr>
          <p:cNvPr id="3" name="Rectangle 2"/>
          <p:cNvSpPr/>
          <p:nvPr/>
        </p:nvSpPr>
        <p:spPr>
          <a:xfrm rot="10800000" flipV="1">
            <a:off x="2133600" y="4645967"/>
            <a:ext cx="6248400" cy="1200329"/>
          </a:xfrm>
          <a:prstGeom prst="rect">
            <a:avLst/>
          </a:prstGeom>
        </p:spPr>
        <p:txBody>
          <a:bodyPr wrap="square">
            <a:spAutoFit/>
          </a:bodyPr>
          <a:lstStyle/>
          <a:p>
            <a:r>
              <a:rPr lang="en-US" dirty="0">
                <a:solidFill>
                  <a:srgbClr val="222222"/>
                </a:solidFill>
                <a:latin typeface="arial" panose="020B0604020202020204" pitchFamily="34" charset="0"/>
              </a:rPr>
              <a:t>Finally, on </a:t>
            </a:r>
            <a:r>
              <a:rPr lang="en-US" b="1" dirty="0">
                <a:solidFill>
                  <a:srgbClr val="222222"/>
                </a:solidFill>
                <a:latin typeface="arial" panose="020B0604020202020204" pitchFamily="34" charset="0"/>
              </a:rPr>
              <a:t>April 6, 1917</a:t>
            </a:r>
            <a:r>
              <a:rPr lang="en-US" dirty="0">
                <a:solidFill>
                  <a:srgbClr val="222222"/>
                </a:solidFill>
                <a:latin typeface="arial" panose="020B0604020202020204" pitchFamily="34" charset="0"/>
              </a:rPr>
              <a:t>, the U.S. joined its allies--Britain, France, and Russia--to fight in World War I. Under the command of Major General John J. Pershing, more than 2 million U.S. soldiers fought on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WWI</a:t>
            </a:r>
          </a:p>
        </p:txBody>
      </p:sp>
      <p:pic>
        <p:nvPicPr>
          <p:cNvPr id="1026" name="Picture 2" descr="http://655e823511efb289952c-e82553a271b6cfdf0ae0f84b730ab65e.r82.cf2.rackcdn.com/8A3AF693-1B53-4526-A364-CB90D04AD94F.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1" y="1600200"/>
            <a:ext cx="3276599" cy="4953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657600" y="1752599"/>
            <a:ext cx="5181600" cy="4216539"/>
          </a:xfrm>
          <a:prstGeom prst="rect">
            <a:avLst/>
          </a:prstGeom>
        </p:spPr>
        <p:txBody>
          <a:bodyPr wrap="square">
            <a:spAutoFit/>
          </a:bodyPr>
          <a:lstStyle/>
          <a:p>
            <a:r>
              <a:rPr lang="en-US" sz="1400" b="1" dirty="0">
                <a:solidFill>
                  <a:srgbClr val="000000"/>
                </a:solidFill>
              </a:rPr>
              <a:t>The End of the Great War</a:t>
            </a:r>
          </a:p>
          <a:p>
            <a:endParaRPr lang="en-US" sz="1400" dirty="0">
              <a:solidFill>
                <a:srgbClr val="000000"/>
              </a:solidFill>
            </a:endParaRPr>
          </a:p>
          <a:p>
            <a:r>
              <a:rPr lang="en-US" sz="1400" dirty="0">
                <a:solidFill>
                  <a:srgbClr val="000000"/>
                </a:solidFill>
              </a:rPr>
              <a:t>By the end of the Hundred Days Offensive, the German forces were exhausted and running out of food and supplies. On November 11, 1918 they requested an armistice. An armistice is when both sides agree to stop fighting while a peace treaty is negotiated. The Allies agreed to the armistice and at 11 AM on </a:t>
            </a:r>
            <a:r>
              <a:rPr lang="en-US" sz="1400" dirty="0">
                <a:solidFill>
                  <a:srgbClr val="FF0000"/>
                </a:solidFill>
              </a:rPr>
              <a:t>November 11, 1918 </a:t>
            </a:r>
            <a:r>
              <a:rPr lang="en-US" sz="1400" dirty="0">
                <a:solidFill>
                  <a:srgbClr val="000000"/>
                </a:solidFill>
              </a:rPr>
              <a:t>the fighting in World War I came to an end. </a:t>
            </a:r>
            <a:r>
              <a:rPr lang="en-US" sz="1400" dirty="0"/>
              <a:t/>
            </a:r>
            <a:br>
              <a:rPr lang="en-US" sz="1400" dirty="0"/>
            </a:br>
            <a:r>
              <a:rPr lang="en-US" sz="1400" dirty="0"/>
              <a:t/>
            </a:r>
            <a:br>
              <a:rPr lang="en-US" sz="1400" dirty="0"/>
            </a:br>
            <a:r>
              <a:rPr lang="en-US" sz="1400" b="1" dirty="0">
                <a:solidFill>
                  <a:srgbClr val="000000"/>
                </a:solidFill>
              </a:rPr>
              <a:t>Treaty Negotiations</a:t>
            </a:r>
            <a:r>
              <a:rPr lang="en-US" sz="1400" dirty="0">
                <a:solidFill>
                  <a:srgbClr val="000000"/>
                </a:solidFill>
              </a:rPr>
              <a:t> </a:t>
            </a:r>
            <a:r>
              <a:rPr lang="en-US" sz="1400" dirty="0"/>
              <a:t/>
            </a:r>
            <a:br>
              <a:rPr lang="en-US" sz="1400" dirty="0"/>
            </a:br>
            <a:r>
              <a:rPr lang="en-US" sz="1400" dirty="0"/>
              <a:t/>
            </a:r>
            <a:br>
              <a:rPr lang="en-US" sz="1400" dirty="0"/>
            </a:br>
            <a:r>
              <a:rPr lang="en-US" sz="1400" dirty="0">
                <a:solidFill>
                  <a:srgbClr val="000000"/>
                </a:solidFill>
              </a:rPr>
              <a:t>The Allied Nations met in Paris at the Paris Peace Conference in 1919 to decide the fate of Germany and the Central Powers. Although a number of nations took part in the negotiations, the major decisions and discussions were between the leaders of the "Big Four" nations which included Georges Clemenceau (Prime Minister of France), David Lloyd George (Prime Minister of Great Britain), Woodrow Wilson (President of the United States), and Vittorio Orlando (Prime Minister of Italy).</a:t>
            </a:r>
            <a:r>
              <a:rPr lang="en-US" sz="1600" dirty="0">
                <a:solidFill>
                  <a:srgbClr val="000000"/>
                </a:solidFill>
              </a:rPr>
              <a:t> </a:t>
            </a:r>
            <a:endParaRPr lang="en-US" sz="1600" dirty="0"/>
          </a:p>
        </p:txBody>
      </p:sp>
    </p:spTree>
    <p:extLst>
      <p:ext uri="{BB962C8B-B14F-4D97-AF65-F5344CB8AC3E}">
        <p14:creationId xmlns:p14="http://schemas.microsoft.com/office/powerpoint/2010/main" val="4256624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League of Nations</a:t>
            </a:r>
          </a:p>
        </p:txBody>
      </p:sp>
      <p:sp>
        <p:nvSpPr>
          <p:cNvPr id="3" name="Rectangle 2"/>
          <p:cNvSpPr/>
          <p:nvPr/>
        </p:nvSpPr>
        <p:spPr>
          <a:xfrm>
            <a:off x="304800" y="1582341"/>
            <a:ext cx="6553200" cy="2585323"/>
          </a:xfrm>
          <a:prstGeom prst="rect">
            <a:avLst/>
          </a:prstGeom>
        </p:spPr>
        <p:txBody>
          <a:bodyPr wrap="square">
            <a:spAutoFit/>
          </a:bodyPr>
          <a:lstStyle/>
          <a:p>
            <a:r>
              <a:rPr lang="en-US" dirty="0"/>
              <a:t>January 10,1920 --- As part of the Paris Peace Conference, an organization called the League of Nations was formed. The League of Nations was formed in an effort to establish world peace. Its member countries hoped to prevent wars by helping to settle disputes between countries. The League also aimed to establish fair labor conditions, improve global health, control the global arms trade, and protect minorities in Europe. The League was officially founded by the Treaty of Versailles and had 42 founding member countries. </a:t>
            </a:r>
          </a:p>
        </p:txBody>
      </p:sp>
      <p:pic>
        <p:nvPicPr>
          <p:cNvPr id="3074" name="Picture 2" descr="https://upload.wikimedia.org/wikipedia/commons/thumb/c/c1/Flag_of_the_League_of_Nations_(1939%E2%80%931941).svg/2000px-Flag_of_the_League_of_Nations_(1939%E2%80%931941).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1" y="4148615"/>
            <a:ext cx="3962400" cy="2228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933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Roaring Twenties</a:t>
            </a:r>
          </a:p>
        </p:txBody>
      </p:sp>
      <p:sp>
        <p:nvSpPr>
          <p:cNvPr id="4" name="Rectangle 3"/>
          <p:cNvSpPr/>
          <p:nvPr/>
        </p:nvSpPr>
        <p:spPr>
          <a:xfrm>
            <a:off x="457200" y="1524000"/>
            <a:ext cx="6400800" cy="1754326"/>
          </a:xfrm>
          <a:prstGeom prst="rect">
            <a:avLst/>
          </a:prstGeom>
        </p:spPr>
        <p:txBody>
          <a:bodyPr wrap="square">
            <a:spAutoFit/>
          </a:bodyPr>
          <a:lstStyle/>
          <a:p>
            <a:r>
              <a:rPr lang="en-US" b="1" dirty="0">
                <a:solidFill>
                  <a:srgbClr val="222222"/>
                </a:solidFill>
                <a:latin typeface="arial" panose="020B0604020202020204" pitchFamily="34" charset="0"/>
              </a:rPr>
              <a:t>The Roaring Twenties</a:t>
            </a:r>
            <a:r>
              <a:rPr lang="en-US" dirty="0">
                <a:solidFill>
                  <a:srgbClr val="222222"/>
                </a:solidFill>
                <a:latin typeface="arial" panose="020B0604020202020204" pitchFamily="34" charset="0"/>
              </a:rPr>
              <a:t> is a term for the 1920s in the Western world. It was a period of sustained economic prosperity with a distinctive cultural edge in the United States, Canada, and Western Europe, particularly in major cities such as New York, Montreal, Chicago, Detroit, Paris, Berlin, London, and Los Angeles.</a:t>
            </a:r>
            <a:endParaRPr lang="en-US" dirty="0"/>
          </a:p>
        </p:txBody>
      </p:sp>
      <p:pic>
        <p:nvPicPr>
          <p:cNvPr id="5122" name="Picture 2" descr="http://unityinmarin.org/wp-content/uploads/formidable/Roaring-twenties-for-Gala-Im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333" y="3406108"/>
            <a:ext cx="6955333"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559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Roaring Twenties</a:t>
            </a:r>
          </a:p>
        </p:txBody>
      </p:sp>
      <p:sp>
        <p:nvSpPr>
          <p:cNvPr id="3" name="Rectangle 2"/>
          <p:cNvSpPr/>
          <p:nvPr/>
        </p:nvSpPr>
        <p:spPr>
          <a:xfrm rot="20478574">
            <a:off x="254498" y="2664967"/>
            <a:ext cx="6585409" cy="1200329"/>
          </a:xfrm>
          <a:prstGeom prst="rect">
            <a:avLst/>
          </a:prstGeom>
        </p:spPr>
        <p:txBody>
          <a:bodyPr wrap="square">
            <a:spAutoFit/>
          </a:bodyPr>
          <a:lstStyle/>
          <a:p>
            <a:r>
              <a:rPr lang="en-US" dirty="0">
                <a:solidFill>
                  <a:schemeClr val="accent6">
                    <a:lumMod val="90000"/>
                  </a:schemeClr>
                </a:solidFill>
                <a:latin typeface="arial" panose="020B0604020202020204" pitchFamily="34" charset="0"/>
              </a:rPr>
              <a:t>The </a:t>
            </a:r>
            <a:r>
              <a:rPr lang="en-US" b="1" dirty="0">
                <a:solidFill>
                  <a:schemeClr val="accent6">
                    <a:lumMod val="90000"/>
                  </a:schemeClr>
                </a:solidFill>
                <a:latin typeface="arial" panose="020B0604020202020204" pitchFamily="34" charset="0"/>
              </a:rPr>
              <a:t>Jazz Age</a:t>
            </a:r>
            <a:r>
              <a:rPr lang="en-US" dirty="0">
                <a:solidFill>
                  <a:schemeClr val="accent6">
                    <a:lumMod val="90000"/>
                  </a:schemeClr>
                </a:solidFill>
                <a:latin typeface="arial" panose="020B0604020202020204" pitchFamily="34" charset="0"/>
              </a:rPr>
              <a:t> was a post World War I movement in the 1920's, from which </a:t>
            </a:r>
            <a:r>
              <a:rPr lang="en-US" b="1" dirty="0">
                <a:solidFill>
                  <a:schemeClr val="accent6">
                    <a:lumMod val="90000"/>
                  </a:schemeClr>
                </a:solidFill>
                <a:latin typeface="arial" panose="020B0604020202020204" pitchFamily="34" charset="0"/>
              </a:rPr>
              <a:t>jazz</a:t>
            </a:r>
            <a:r>
              <a:rPr lang="en-US" dirty="0">
                <a:solidFill>
                  <a:schemeClr val="accent6">
                    <a:lumMod val="90000"/>
                  </a:schemeClr>
                </a:solidFill>
                <a:latin typeface="arial" panose="020B0604020202020204" pitchFamily="34" charset="0"/>
              </a:rPr>
              <a:t> music and dance emerged. Although the era ended with the beginning of The Great Depression in the 1930's, </a:t>
            </a:r>
            <a:r>
              <a:rPr lang="en-US" b="1" dirty="0">
                <a:solidFill>
                  <a:schemeClr val="accent6">
                    <a:lumMod val="90000"/>
                  </a:schemeClr>
                </a:solidFill>
                <a:latin typeface="arial" panose="020B0604020202020204" pitchFamily="34" charset="0"/>
              </a:rPr>
              <a:t>jazz</a:t>
            </a:r>
            <a:r>
              <a:rPr lang="en-US" dirty="0">
                <a:solidFill>
                  <a:schemeClr val="accent6">
                    <a:lumMod val="90000"/>
                  </a:schemeClr>
                </a:solidFill>
                <a:latin typeface="arial" panose="020B0604020202020204" pitchFamily="34" charset="0"/>
              </a:rPr>
              <a:t> has lived on in American pop culture.</a:t>
            </a:r>
            <a:endParaRPr lang="en-US" dirty="0">
              <a:solidFill>
                <a:schemeClr val="accent6">
                  <a:lumMod val="90000"/>
                </a:schemeClr>
              </a:solidFill>
            </a:endParaRPr>
          </a:p>
        </p:txBody>
      </p:sp>
      <p:pic>
        <p:nvPicPr>
          <p:cNvPr id="6146" name="Picture 2" descr="The Roaring Twenties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819400"/>
            <a:ext cx="2971800" cy="35625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512929">
            <a:off x="1540505" y="4935036"/>
            <a:ext cx="3907048" cy="923330"/>
          </a:xfrm>
          <a:prstGeom prst="rect">
            <a:avLst/>
          </a:prstGeom>
        </p:spPr>
        <p:txBody>
          <a:bodyPr wrap="square">
            <a:spAutoFit/>
          </a:bodyPr>
          <a:lstStyle/>
          <a:p>
            <a:r>
              <a:rPr lang="en-US" dirty="0"/>
              <a:t>Good six minute video:  </a:t>
            </a:r>
            <a:r>
              <a:rPr lang="en-US" dirty="0">
                <a:hlinkClick r:id="rId3" action="ppaction://hlinksldjump"/>
              </a:rPr>
              <a:t>https://www.youtube.com/watch?v=SclJ94h2oyQ</a:t>
            </a:r>
            <a:endParaRPr lang="en-US" dirty="0"/>
          </a:p>
        </p:txBody>
      </p:sp>
    </p:spTree>
    <p:extLst>
      <p:ext uri="{BB962C8B-B14F-4D97-AF65-F5344CB8AC3E}">
        <p14:creationId xmlns:p14="http://schemas.microsoft.com/office/powerpoint/2010/main" val="4198632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Woman Gain the Right to Vote!</a:t>
            </a:r>
          </a:p>
        </p:txBody>
      </p:sp>
      <p:sp>
        <p:nvSpPr>
          <p:cNvPr id="3" name="Rectangle 2"/>
          <p:cNvSpPr/>
          <p:nvPr/>
        </p:nvSpPr>
        <p:spPr>
          <a:xfrm>
            <a:off x="2057400" y="1524000"/>
            <a:ext cx="4800600" cy="1200329"/>
          </a:xfrm>
          <a:prstGeom prst="rect">
            <a:avLst/>
          </a:prstGeom>
        </p:spPr>
        <p:txBody>
          <a:bodyPr wrap="square">
            <a:spAutoFit/>
          </a:bodyPr>
          <a:lstStyle/>
          <a:p>
            <a:r>
              <a:rPr lang="en-US" b="1" dirty="0">
                <a:solidFill>
                  <a:srgbClr val="CFAE72"/>
                </a:solidFill>
              </a:rPr>
              <a:t>Passed by Congress June 4, 1919, and ratified on August 18, 1920, the 19th amendment granted women the right to vote.</a:t>
            </a:r>
            <a:endParaRPr lang="en-US" dirty="0"/>
          </a:p>
        </p:txBody>
      </p:sp>
      <p:pic>
        <p:nvPicPr>
          <p:cNvPr id="7170" name="Picture 2" descr="http://www.mvrhs.org/roaringtwenties/wp-content/uploads/2013/07/Screen-shot-2014-01-13-at-8.16.12-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1"/>
            <a:ext cx="2737402" cy="349585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suffrag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0"/>
            <a:ext cx="1704975" cy="268605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upload.wikimedia.org/wikipedia/commons/c/c4/Annie_Kenney_and_Christabel_Pankhur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802" y="3638729"/>
            <a:ext cx="3663398"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244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Stock Market Crash of 1929</a:t>
            </a:r>
          </a:p>
        </p:txBody>
      </p:sp>
      <p:sp>
        <p:nvSpPr>
          <p:cNvPr id="3" name="Rectangle 2"/>
          <p:cNvSpPr/>
          <p:nvPr/>
        </p:nvSpPr>
        <p:spPr>
          <a:xfrm>
            <a:off x="457200" y="1524000"/>
            <a:ext cx="6400800" cy="2308324"/>
          </a:xfrm>
          <a:prstGeom prst="rect">
            <a:avLst/>
          </a:prstGeom>
        </p:spPr>
        <p:txBody>
          <a:bodyPr wrap="square">
            <a:spAutoFit/>
          </a:bodyPr>
          <a:lstStyle/>
          <a:p>
            <a:r>
              <a:rPr lang="en-US" dirty="0">
                <a:solidFill>
                  <a:srgbClr val="252525"/>
                </a:solidFill>
              </a:rPr>
              <a:t>The </a:t>
            </a:r>
            <a:r>
              <a:rPr lang="en-US" b="1" dirty="0">
                <a:solidFill>
                  <a:srgbClr val="252525"/>
                </a:solidFill>
              </a:rPr>
              <a:t>Wall Street Crash of 1929</a:t>
            </a:r>
            <a:r>
              <a:rPr lang="en-US" dirty="0">
                <a:solidFill>
                  <a:srgbClr val="252525"/>
                </a:solidFill>
              </a:rPr>
              <a:t>, also known as </a:t>
            </a:r>
            <a:r>
              <a:rPr lang="en-US" b="1" dirty="0">
                <a:solidFill>
                  <a:srgbClr val="252525"/>
                </a:solidFill>
              </a:rPr>
              <a:t>Black Tuesday</a:t>
            </a:r>
            <a:r>
              <a:rPr lang="en-US" dirty="0">
                <a:solidFill>
                  <a:srgbClr val="252525"/>
                </a:solidFill>
              </a:rPr>
              <a:t> (October 29), the </a:t>
            </a:r>
            <a:r>
              <a:rPr lang="en-US" b="1" dirty="0">
                <a:solidFill>
                  <a:srgbClr val="252525"/>
                </a:solidFill>
              </a:rPr>
              <a:t>Great Crash</a:t>
            </a:r>
            <a:r>
              <a:rPr lang="en-US" dirty="0">
                <a:solidFill>
                  <a:srgbClr val="252525"/>
                </a:solidFill>
              </a:rPr>
              <a:t>, or the </a:t>
            </a:r>
            <a:r>
              <a:rPr lang="en-US" b="1" dirty="0">
                <a:solidFill>
                  <a:srgbClr val="252525"/>
                </a:solidFill>
              </a:rPr>
              <a:t>Stock Market Crash of 1929</a:t>
            </a:r>
            <a:r>
              <a:rPr lang="en-US" dirty="0">
                <a:solidFill>
                  <a:srgbClr val="252525"/>
                </a:solidFill>
              </a:rPr>
              <a:t>, began on October 24, 1929 ("Black </a:t>
            </a:r>
            <a:r>
              <a:rPr lang="en-US" dirty="0">
                <a:solidFill>
                  <a:schemeClr val="bg1"/>
                </a:solidFill>
              </a:rPr>
              <a:t>Thursday"), and was the most devastating stock market crash in the history of the United States, </a:t>
            </a:r>
            <a:r>
              <a:rPr lang="en-US" dirty="0">
                <a:solidFill>
                  <a:srgbClr val="252525"/>
                </a:solidFill>
              </a:rPr>
              <a:t>when taking into consideration the full extent and duration of its after effects. The crash signaled the beginning of the 10-year </a:t>
            </a:r>
            <a:r>
              <a:rPr lang="en-US" dirty="0">
                <a:solidFill>
                  <a:srgbClr val="0B0080"/>
                </a:solidFill>
              </a:rPr>
              <a:t>Great Depression.</a:t>
            </a:r>
            <a:r>
              <a:rPr lang="en-US" dirty="0">
                <a:solidFill>
                  <a:srgbClr val="252525"/>
                </a:solidFill>
              </a:rPr>
              <a:t> </a:t>
            </a:r>
            <a:endParaRPr lang="en-US" dirty="0"/>
          </a:p>
        </p:txBody>
      </p:sp>
    </p:spTree>
    <p:extLst>
      <p:ext uri="{BB962C8B-B14F-4D97-AF65-F5344CB8AC3E}">
        <p14:creationId xmlns:p14="http://schemas.microsoft.com/office/powerpoint/2010/main" val="85552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WWIflames"/>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0" y="365125"/>
            <a:ext cx="9144000" cy="923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lnSpc>
                <a:spcPct val="80000"/>
              </a:lnSpc>
              <a:spcBef>
                <a:spcPct val="50000"/>
              </a:spcBef>
              <a:buClrTx/>
              <a:buSzTx/>
              <a:buFontTx/>
              <a:buNone/>
            </a:pPr>
            <a:r>
              <a:rPr lang="en-US" altLang="en-US" sz="5400" dirty="0">
                <a:solidFill>
                  <a:schemeClr val="bg1"/>
                </a:solidFill>
                <a:latin typeface="Impact" panose="020B0806030902050204" pitchFamily="34" charset="0"/>
              </a:rPr>
              <a:t>World War I---1st World War in history</a:t>
            </a:r>
          </a:p>
          <a:p>
            <a:pPr algn="ctr" eaLnBrk="1" hangingPunct="1">
              <a:lnSpc>
                <a:spcPct val="80000"/>
              </a:lnSpc>
              <a:spcBef>
                <a:spcPct val="50000"/>
              </a:spcBef>
              <a:buClrTx/>
              <a:buSzTx/>
              <a:buFontTx/>
              <a:buChar char="•"/>
            </a:pPr>
            <a:r>
              <a:rPr lang="en-US" altLang="en-US" sz="5400" u="sng" dirty="0">
                <a:solidFill>
                  <a:srgbClr val="0000CC"/>
                </a:solidFill>
                <a:latin typeface="Impact" panose="020B0806030902050204" pitchFamily="34" charset="0"/>
              </a:rPr>
              <a:t>Great War</a:t>
            </a:r>
            <a:r>
              <a:rPr lang="en-US" altLang="en-US" sz="5400" dirty="0">
                <a:latin typeface="Impact" panose="020B0806030902050204" pitchFamily="34" charset="0"/>
              </a:rPr>
              <a:t> or </a:t>
            </a:r>
            <a:r>
              <a:rPr lang="en-US" altLang="en-US" sz="5400" u="sng" dirty="0">
                <a:solidFill>
                  <a:srgbClr val="CC0000"/>
                </a:solidFill>
                <a:latin typeface="Impact" panose="020B0806030902050204" pitchFamily="34" charset="0"/>
              </a:rPr>
              <a:t>War to End all War</a:t>
            </a:r>
          </a:p>
          <a:p>
            <a:pPr algn="ctr" eaLnBrk="1" hangingPunct="1">
              <a:lnSpc>
                <a:spcPct val="80000"/>
              </a:lnSpc>
              <a:spcBef>
                <a:spcPct val="50000"/>
              </a:spcBef>
              <a:buClrTx/>
              <a:buSzTx/>
              <a:buFontTx/>
              <a:buChar char="•"/>
            </a:pPr>
            <a:r>
              <a:rPr lang="en-US" altLang="en-US" sz="5400" dirty="0">
                <a:solidFill>
                  <a:schemeClr val="bg1"/>
                </a:solidFill>
                <a:latin typeface="Impact" panose="020B0806030902050204" pitchFamily="34" charset="0"/>
              </a:rPr>
              <a:t>Not called </a:t>
            </a:r>
            <a:r>
              <a:rPr lang="en-US" altLang="en-US" sz="5400" u="sng" dirty="0">
                <a:solidFill>
                  <a:schemeClr val="bg1"/>
                </a:solidFill>
                <a:latin typeface="Impact" panose="020B0806030902050204" pitchFamily="34" charset="0"/>
              </a:rPr>
              <a:t>WWI</a:t>
            </a:r>
            <a:r>
              <a:rPr lang="en-US" altLang="en-US" sz="5400" dirty="0">
                <a:solidFill>
                  <a:schemeClr val="bg1"/>
                </a:solidFill>
                <a:latin typeface="Impact" panose="020B0806030902050204" pitchFamily="34" charset="0"/>
              </a:rPr>
              <a:t> until after </a:t>
            </a:r>
            <a:r>
              <a:rPr lang="en-US" altLang="en-US" sz="5400" u="sng" dirty="0">
                <a:solidFill>
                  <a:schemeClr val="bg1"/>
                </a:solidFill>
                <a:latin typeface="Impact" panose="020B0806030902050204" pitchFamily="34" charset="0"/>
              </a:rPr>
              <a:t>WWII</a:t>
            </a:r>
          </a:p>
          <a:p>
            <a:pPr algn="ctr" eaLnBrk="1" hangingPunct="1">
              <a:lnSpc>
                <a:spcPct val="80000"/>
              </a:lnSpc>
              <a:spcBef>
                <a:spcPct val="50000"/>
              </a:spcBef>
              <a:buClrTx/>
              <a:buSzTx/>
              <a:buFontTx/>
              <a:buChar char="•"/>
            </a:pPr>
            <a:r>
              <a:rPr lang="en-US" altLang="en-US" sz="5400" dirty="0">
                <a:solidFill>
                  <a:schemeClr val="bg1"/>
                </a:solidFill>
                <a:latin typeface="Impact" panose="020B0806030902050204" pitchFamily="34" charset="0"/>
              </a:rPr>
              <a:t>Total war</a:t>
            </a:r>
          </a:p>
          <a:p>
            <a:pPr algn="ctr" eaLnBrk="1" hangingPunct="1">
              <a:lnSpc>
                <a:spcPct val="80000"/>
              </a:lnSpc>
              <a:spcBef>
                <a:spcPct val="50000"/>
              </a:spcBef>
              <a:buClrTx/>
              <a:buSzTx/>
              <a:buFontTx/>
              <a:buChar char="•"/>
            </a:pPr>
            <a:r>
              <a:rPr lang="en-US" altLang="en-US" sz="5400" dirty="0">
                <a:solidFill>
                  <a:schemeClr val="bg1"/>
                </a:solidFill>
                <a:latin typeface="Impact" panose="020B0806030902050204" pitchFamily="34" charset="0"/>
              </a:rPr>
              <a:t>Involved </a:t>
            </a:r>
            <a:r>
              <a:rPr lang="en-US" altLang="en-US" sz="5400" u="sng" dirty="0">
                <a:solidFill>
                  <a:srgbClr val="CC0000"/>
                </a:solidFill>
                <a:latin typeface="Impact" panose="020B0806030902050204" pitchFamily="34" charset="0"/>
              </a:rPr>
              <a:t>60 nations</a:t>
            </a:r>
            <a:r>
              <a:rPr lang="en-US" altLang="en-US" sz="5400" dirty="0">
                <a:latin typeface="Impact" panose="020B0806030902050204" pitchFamily="34" charset="0"/>
              </a:rPr>
              <a:t> </a:t>
            </a:r>
            <a:r>
              <a:rPr lang="en-US" altLang="en-US" sz="5400" dirty="0">
                <a:solidFill>
                  <a:schemeClr val="bg1"/>
                </a:solidFill>
                <a:latin typeface="Impact" panose="020B0806030902050204" pitchFamily="34" charset="0"/>
              </a:rPr>
              <a:t>and 6 continents</a:t>
            </a:r>
          </a:p>
          <a:p>
            <a:pPr algn="ctr" eaLnBrk="1" hangingPunct="1">
              <a:lnSpc>
                <a:spcPct val="80000"/>
              </a:lnSpc>
              <a:spcBef>
                <a:spcPct val="50000"/>
              </a:spcBef>
              <a:buClrTx/>
              <a:buSzTx/>
              <a:buFontTx/>
              <a:buChar char="•"/>
            </a:pPr>
            <a:endParaRPr lang="en-US" altLang="en-US" sz="5400" dirty="0">
              <a:latin typeface="Impact" panose="020B0806030902050204" pitchFamily="34" charset="0"/>
            </a:endParaRPr>
          </a:p>
          <a:p>
            <a:pPr algn="ctr" eaLnBrk="1" hangingPunct="1">
              <a:lnSpc>
                <a:spcPct val="80000"/>
              </a:lnSpc>
              <a:spcBef>
                <a:spcPct val="50000"/>
              </a:spcBef>
              <a:buClrTx/>
              <a:buSzTx/>
              <a:buFontTx/>
              <a:buChar char="•"/>
            </a:pPr>
            <a:endParaRPr lang="en-US" altLang="en-US" sz="5400" dirty="0">
              <a:latin typeface="Impact" panose="020B080603090205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s-media-cache-ak0.pinimg.com/736x/db/45/43/db4543d4099ec4cfaee5431223d7fea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701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021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Great Depression</a:t>
            </a:r>
          </a:p>
        </p:txBody>
      </p:sp>
      <p:pic>
        <p:nvPicPr>
          <p:cNvPr id="13314" name="Picture 2" descr="http://image.slidesharecdn.com/stockmarketcrashof1929-13015631061617-phpapp01/95/stock-market-crash-of-1929-13-728.jpg?cb=13015451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6218"/>
            <a:ext cx="9144000" cy="546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797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1"/>
            <a:ext cx="6400800" cy="646331"/>
          </a:xfrm>
          <a:prstGeom prst="rect">
            <a:avLst/>
          </a:prstGeom>
        </p:spPr>
        <p:txBody>
          <a:bodyPr wrap="square">
            <a:spAutoFit/>
          </a:bodyPr>
          <a:lstStyle/>
          <a:p>
            <a:r>
              <a:rPr lang="en-US" dirty="0"/>
              <a:t>Fact Sheet for Kids on the Great Depression:</a:t>
            </a:r>
          </a:p>
          <a:p>
            <a:r>
              <a:rPr lang="en-US" dirty="0">
                <a:hlinkClick r:id="rId2"/>
              </a:rPr>
              <a:t>https://kidskonnect.com/history/great-depression</a:t>
            </a:r>
            <a:endParaRPr lang="en-US" dirty="0"/>
          </a:p>
        </p:txBody>
      </p:sp>
      <p:pic>
        <p:nvPicPr>
          <p:cNvPr id="14338" name="Picture 2" descr="http://image.slidesharecdn.com/lifeduringthegreatdepression-150303213745-conversion-gate01/95/life-during-the-great-depression-1-638.jpg?cb=14254190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7620000" cy="5606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155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9537114" flipV="1">
            <a:off x="137744" y="4309676"/>
            <a:ext cx="4976765" cy="1200329"/>
          </a:xfrm>
          <a:prstGeom prst="rect">
            <a:avLst/>
          </a:prstGeom>
        </p:spPr>
        <p:txBody>
          <a:bodyPr wrap="square">
            <a:spAutoFit/>
          </a:bodyPr>
          <a:lstStyle/>
          <a:p>
            <a:r>
              <a:rPr lang="en-US" dirty="0"/>
              <a:t>Timeline Written Page of The Great Depression:</a:t>
            </a:r>
          </a:p>
          <a:p>
            <a:r>
              <a:rPr lang="en-US" dirty="0">
                <a:hlinkClick r:id="rId2" action="ppaction://hlinksldjump"/>
              </a:rPr>
              <a:t>http://www.pbs.org/wgbh/americanexperience/features/timeline/rails-timeline/</a:t>
            </a:r>
            <a:endParaRPr lang="en-US" dirty="0"/>
          </a:p>
        </p:txBody>
      </p:sp>
      <p:pic>
        <p:nvPicPr>
          <p:cNvPr id="15362" name="Picture 2" descr="Man lying on the 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028700"/>
            <a:ext cx="42672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great-depression-facts.com/images/great-depression-facts.com/facts-about-the-depress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0570" cy="3352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29200" y="3456012"/>
            <a:ext cx="3886200" cy="2031325"/>
          </a:xfrm>
          <a:prstGeom prst="rect">
            <a:avLst/>
          </a:prstGeom>
        </p:spPr>
        <p:txBody>
          <a:bodyPr wrap="square">
            <a:spAutoFit/>
          </a:bodyPr>
          <a:lstStyle/>
          <a:p>
            <a:r>
              <a:rPr lang="en-US" dirty="0">
                <a:solidFill>
                  <a:srgbClr val="222222"/>
                </a:solidFill>
                <a:latin typeface="arial" panose="020B0604020202020204" pitchFamily="34" charset="0"/>
              </a:rPr>
              <a:t>The </a:t>
            </a:r>
            <a:r>
              <a:rPr lang="en-US" b="1" dirty="0">
                <a:solidFill>
                  <a:srgbClr val="222222"/>
                </a:solidFill>
                <a:latin typeface="arial" panose="020B0604020202020204" pitchFamily="34" charset="0"/>
              </a:rPr>
              <a:t>causes</a:t>
            </a:r>
            <a:r>
              <a:rPr lang="en-US" dirty="0">
                <a:solidFill>
                  <a:srgbClr val="222222"/>
                </a:solidFill>
                <a:latin typeface="arial" panose="020B0604020202020204" pitchFamily="34" charset="0"/>
              </a:rPr>
              <a:t> of the </a:t>
            </a:r>
            <a:r>
              <a:rPr lang="en-US" b="1" dirty="0">
                <a:solidFill>
                  <a:srgbClr val="222222"/>
                </a:solidFill>
                <a:latin typeface="arial" panose="020B0604020202020204" pitchFamily="34" charset="0"/>
              </a:rPr>
              <a:t>Great Depression</a:t>
            </a:r>
            <a:r>
              <a:rPr lang="en-US" dirty="0">
                <a:solidFill>
                  <a:srgbClr val="222222"/>
                </a:solidFill>
                <a:latin typeface="arial" panose="020B0604020202020204" pitchFamily="34" charset="0"/>
              </a:rPr>
              <a:t> in the early 20th century are still a matter of active debate among economists, although the common belief is that the </a:t>
            </a:r>
            <a:r>
              <a:rPr lang="en-US" b="1" dirty="0">
                <a:solidFill>
                  <a:srgbClr val="222222"/>
                </a:solidFill>
                <a:latin typeface="arial" panose="020B0604020202020204" pitchFamily="34" charset="0"/>
              </a:rPr>
              <a:t>Great Depression</a:t>
            </a:r>
            <a:r>
              <a:rPr lang="en-US" dirty="0">
                <a:solidFill>
                  <a:srgbClr val="222222"/>
                </a:solidFill>
                <a:latin typeface="arial" panose="020B0604020202020204" pitchFamily="34" charset="0"/>
              </a:rPr>
              <a:t> was triggered by the 1929 crash of the stock market.</a:t>
            </a:r>
            <a:endParaRPr lang="en-US" dirty="0"/>
          </a:p>
        </p:txBody>
      </p:sp>
    </p:spTree>
    <p:extLst>
      <p:ext uri="{BB962C8B-B14F-4D97-AF65-F5344CB8AC3E}">
        <p14:creationId xmlns:p14="http://schemas.microsoft.com/office/powerpoint/2010/main" val="2577738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Deal- FDR</a:t>
            </a:r>
          </a:p>
        </p:txBody>
      </p:sp>
      <p:sp>
        <p:nvSpPr>
          <p:cNvPr id="3" name="Rectangle 2"/>
          <p:cNvSpPr/>
          <p:nvPr/>
        </p:nvSpPr>
        <p:spPr>
          <a:xfrm>
            <a:off x="5486400" y="4948535"/>
            <a:ext cx="3352800" cy="1477328"/>
          </a:xfrm>
          <a:prstGeom prst="rect">
            <a:avLst/>
          </a:prstGeom>
        </p:spPr>
        <p:txBody>
          <a:bodyPr wrap="square">
            <a:spAutoFit/>
          </a:bodyPr>
          <a:lstStyle/>
          <a:p>
            <a:r>
              <a:rPr lang="en-US" dirty="0"/>
              <a:t>4 minute Video-</a:t>
            </a:r>
            <a:r>
              <a:rPr lang="en-US" dirty="0">
                <a:hlinkClick r:id="rId2" action="ppaction://hlinksldjump"/>
              </a:rPr>
              <a:t>http://www.history.com/topics/us-presidents/franklin-d-roosevelt/videos/fdr-a-voice-of-hope#</a:t>
            </a:r>
            <a:endParaRPr lang="en-US" dirty="0"/>
          </a:p>
        </p:txBody>
      </p:sp>
      <p:pic>
        <p:nvPicPr>
          <p:cNvPr id="16386" name="Picture 2" descr="http://static1.squarespace.com/static/54baaee0e4b0bf25db87b0d9/t/5550240ce4b0425f6a8b21e9/1431315469534/?format=100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6505649" cy="3061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50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Deal- FDR</a:t>
            </a:r>
          </a:p>
        </p:txBody>
      </p:sp>
      <p:sp>
        <p:nvSpPr>
          <p:cNvPr id="4" name="Rectangle 3"/>
          <p:cNvSpPr/>
          <p:nvPr/>
        </p:nvSpPr>
        <p:spPr>
          <a:xfrm>
            <a:off x="533400" y="1752600"/>
            <a:ext cx="8153400" cy="2308324"/>
          </a:xfrm>
          <a:prstGeom prst="rect">
            <a:avLst/>
          </a:prstGeom>
        </p:spPr>
        <p:txBody>
          <a:bodyPr wrap="square">
            <a:spAutoFit/>
          </a:bodyPr>
          <a:lstStyle/>
          <a:p>
            <a:r>
              <a:rPr lang="en-US" dirty="0">
                <a:solidFill>
                  <a:srgbClr val="252525"/>
                </a:solidFill>
              </a:rPr>
              <a:t>The </a:t>
            </a:r>
            <a:r>
              <a:rPr lang="en-US" b="1" dirty="0">
                <a:solidFill>
                  <a:srgbClr val="252525"/>
                </a:solidFill>
              </a:rPr>
              <a:t>New Deal</a:t>
            </a:r>
            <a:r>
              <a:rPr lang="en-US" dirty="0">
                <a:solidFill>
                  <a:srgbClr val="252525"/>
                </a:solidFill>
              </a:rPr>
              <a:t> was a series of programs enacted in the United States between 1933 and 1938, and a few that came later. They included both laws passed by Congress as well as presidential executive orders during the first term (1933–1937) of President </a:t>
            </a:r>
            <a:r>
              <a:rPr lang="en-US" dirty="0">
                <a:solidFill>
                  <a:srgbClr val="0B0080"/>
                </a:solidFill>
              </a:rPr>
              <a:t>Franklin D. Roosevelt</a:t>
            </a:r>
            <a:r>
              <a:rPr lang="en-US" dirty="0">
                <a:solidFill>
                  <a:srgbClr val="252525"/>
                </a:solidFill>
              </a:rPr>
              <a:t>. The programs were in response to the </a:t>
            </a:r>
            <a:r>
              <a:rPr lang="en-US" dirty="0">
                <a:solidFill>
                  <a:srgbClr val="0B0080"/>
                </a:solidFill>
              </a:rPr>
              <a:t>Great Depression</a:t>
            </a:r>
            <a:r>
              <a:rPr lang="en-US" dirty="0">
                <a:solidFill>
                  <a:srgbClr val="252525"/>
                </a:solidFill>
              </a:rPr>
              <a:t>, and focused on what historians refer to as the "3 </a:t>
            </a:r>
            <a:r>
              <a:rPr lang="en-US" dirty="0" err="1">
                <a:solidFill>
                  <a:srgbClr val="252525"/>
                </a:solidFill>
              </a:rPr>
              <a:t>Rs</a:t>
            </a:r>
            <a:r>
              <a:rPr lang="en-US" dirty="0">
                <a:solidFill>
                  <a:srgbClr val="252525"/>
                </a:solidFill>
              </a:rPr>
              <a:t>," Relief, Recovery, and Reform: relief for the unemployed and poor, recovery of the economy to normal levels, and reform of the financial system to prevent a repeat depression</a:t>
            </a:r>
            <a:endParaRPr lang="en-US" dirty="0"/>
          </a:p>
        </p:txBody>
      </p:sp>
      <p:pic>
        <p:nvPicPr>
          <p:cNvPr id="17410" name="Picture 2" descr="https://upload.wikimedia.org/wikipedia/commons/6/67/NewDe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810000"/>
            <a:ext cx="6477000" cy="30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120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Deal- WPA and CCC</a:t>
            </a:r>
          </a:p>
        </p:txBody>
      </p:sp>
      <p:pic>
        <p:nvPicPr>
          <p:cNvPr id="18434" name="Picture 2" descr="http://www.socialwelfarehistory.com/wp-content/uploads/2013/05/wpa-c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67200" y="1602938"/>
            <a:ext cx="4572000" cy="1754326"/>
          </a:xfrm>
          <a:prstGeom prst="rect">
            <a:avLst/>
          </a:prstGeom>
        </p:spPr>
        <p:txBody>
          <a:bodyPr>
            <a:spAutoFit/>
          </a:bodyPr>
          <a:lstStyle/>
          <a:p>
            <a:r>
              <a:rPr lang="en-US" dirty="0">
                <a:solidFill>
                  <a:srgbClr val="252525"/>
                </a:solidFill>
              </a:rPr>
              <a:t>The </a:t>
            </a:r>
            <a:r>
              <a:rPr lang="en-US" b="1" dirty="0">
                <a:solidFill>
                  <a:srgbClr val="252525"/>
                </a:solidFill>
              </a:rPr>
              <a:t>Works Progress Administration</a:t>
            </a:r>
            <a:r>
              <a:rPr lang="en-US" dirty="0">
                <a:solidFill>
                  <a:srgbClr val="252525"/>
                </a:solidFill>
              </a:rPr>
              <a:t> was the largest and most ambitious American </a:t>
            </a:r>
            <a:r>
              <a:rPr lang="en-US" dirty="0">
                <a:solidFill>
                  <a:srgbClr val="0B0080"/>
                </a:solidFill>
              </a:rPr>
              <a:t>New Deal agency</a:t>
            </a:r>
            <a:r>
              <a:rPr lang="en-US" dirty="0">
                <a:solidFill>
                  <a:srgbClr val="252525"/>
                </a:solidFill>
              </a:rPr>
              <a:t>, employing millions of unemployed people to carry out </a:t>
            </a:r>
            <a:r>
              <a:rPr lang="en-US" dirty="0">
                <a:solidFill>
                  <a:srgbClr val="0B0080"/>
                </a:solidFill>
              </a:rPr>
              <a:t>public works</a:t>
            </a:r>
            <a:r>
              <a:rPr lang="en-US" dirty="0">
                <a:solidFill>
                  <a:srgbClr val="252525"/>
                </a:solidFill>
              </a:rPr>
              <a:t> projects, including the construction of public buildings and roads.</a:t>
            </a:r>
            <a:endParaRPr lang="en-US" dirty="0"/>
          </a:p>
        </p:txBody>
      </p:sp>
      <p:sp>
        <p:nvSpPr>
          <p:cNvPr id="4" name="Rectangle 3"/>
          <p:cNvSpPr/>
          <p:nvPr/>
        </p:nvSpPr>
        <p:spPr>
          <a:xfrm rot="10800000" flipV="1">
            <a:off x="381000" y="4301059"/>
            <a:ext cx="5562600" cy="2031325"/>
          </a:xfrm>
          <a:prstGeom prst="rect">
            <a:avLst/>
          </a:prstGeom>
        </p:spPr>
        <p:txBody>
          <a:bodyPr wrap="square">
            <a:spAutoFit/>
          </a:bodyPr>
          <a:lstStyle/>
          <a:p>
            <a:r>
              <a:rPr lang="en-US" dirty="0">
                <a:solidFill>
                  <a:srgbClr val="252525"/>
                </a:solidFill>
              </a:rPr>
              <a:t>The </a:t>
            </a:r>
            <a:r>
              <a:rPr lang="en-US" b="1" dirty="0">
                <a:solidFill>
                  <a:srgbClr val="252525"/>
                </a:solidFill>
              </a:rPr>
              <a:t>Civilian Conservation Corps</a:t>
            </a:r>
            <a:r>
              <a:rPr lang="en-US" dirty="0">
                <a:solidFill>
                  <a:srgbClr val="252525"/>
                </a:solidFill>
              </a:rPr>
              <a:t> (</a:t>
            </a:r>
            <a:r>
              <a:rPr lang="en-US" b="1" dirty="0">
                <a:solidFill>
                  <a:srgbClr val="252525"/>
                </a:solidFill>
              </a:rPr>
              <a:t>CCC</a:t>
            </a:r>
            <a:r>
              <a:rPr lang="en-US" dirty="0">
                <a:solidFill>
                  <a:srgbClr val="252525"/>
                </a:solidFill>
              </a:rPr>
              <a:t>) was a public </a:t>
            </a:r>
            <a:r>
              <a:rPr lang="en-US" dirty="0">
                <a:solidFill>
                  <a:srgbClr val="0B0080"/>
                </a:solidFill>
              </a:rPr>
              <a:t>work relief program</a:t>
            </a:r>
            <a:r>
              <a:rPr lang="en-US" dirty="0">
                <a:solidFill>
                  <a:srgbClr val="252525"/>
                </a:solidFill>
              </a:rPr>
              <a:t> that operated from 1933 to 1942 in the United States for unemployed, unmarried men from relief families as part of the </a:t>
            </a:r>
            <a:r>
              <a:rPr lang="en-US" dirty="0">
                <a:solidFill>
                  <a:srgbClr val="0B0080"/>
                </a:solidFill>
              </a:rPr>
              <a:t>New Deal</a:t>
            </a:r>
            <a:r>
              <a:rPr lang="en-US" dirty="0">
                <a:solidFill>
                  <a:srgbClr val="252525"/>
                </a:solidFill>
              </a:rPr>
              <a:t>.</a:t>
            </a:r>
            <a:r>
              <a:rPr lang="en-US" dirty="0"/>
              <a:t> CCC workers planted nearly 3 billion trees to help reforest America, constructed more than 800 parks nationwide and upgraded most state parks.</a:t>
            </a:r>
          </a:p>
        </p:txBody>
      </p:sp>
      <p:pic>
        <p:nvPicPr>
          <p:cNvPr id="18436" name="Picture 4" descr="http://www.150.parks.ca.gov/pages/150/images/ccc%20building%20mt%20tamalpais%20mtn%20theat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933036" y="3357263"/>
            <a:ext cx="2925213" cy="290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627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Great Dust Bowl</a:t>
            </a:r>
          </a:p>
        </p:txBody>
      </p:sp>
      <p:sp>
        <p:nvSpPr>
          <p:cNvPr id="3" name="Rectangle 2"/>
          <p:cNvSpPr/>
          <p:nvPr/>
        </p:nvSpPr>
        <p:spPr>
          <a:xfrm>
            <a:off x="457200" y="1600200"/>
            <a:ext cx="6400800" cy="1477328"/>
          </a:xfrm>
          <a:prstGeom prst="rect">
            <a:avLst/>
          </a:prstGeom>
        </p:spPr>
        <p:txBody>
          <a:bodyPr wrap="square">
            <a:spAutoFit/>
          </a:bodyPr>
          <a:lstStyle/>
          <a:p>
            <a:r>
              <a:rPr lang="en-US" dirty="0">
                <a:solidFill>
                  <a:srgbClr val="222222"/>
                </a:solidFill>
                <a:latin typeface="arial" panose="020B0604020202020204" pitchFamily="34" charset="0"/>
              </a:rPr>
              <a:t>Technically, the driest region of the Plains – southeastern </a:t>
            </a:r>
            <a:r>
              <a:rPr lang="en-US" b="1" dirty="0">
                <a:solidFill>
                  <a:srgbClr val="222222"/>
                </a:solidFill>
                <a:latin typeface="arial" panose="020B0604020202020204" pitchFamily="34" charset="0"/>
              </a:rPr>
              <a:t>Colorado</a:t>
            </a:r>
            <a:r>
              <a:rPr lang="en-US" dirty="0">
                <a:solidFill>
                  <a:srgbClr val="222222"/>
                </a:solidFill>
                <a:latin typeface="arial" panose="020B0604020202020204" pitchFamily="34" charset="0"/>
              </a:rPr>
              <a:t>, southwest </a:t>
            </a:r>
            <a:r>
              <a:rPr lang="en-US" b="1" dirty="0">
                <a:solidFill>
                  <a:srgbClr val="222222"/>
                </a:solidFill>
                <a:latin typeface="arial" panose="020B0604020202020204" pitchFamily="34" charset="0"/>
              </a:rPr>
              <a:t>Kansas</a:t>
            </a:r>
            <a:r>
              <a:rPr lang="en-US" dirty="0">
                <a:solidFill>
                  <a:srgbClr val="222222"/>
                </a:solidFill>
                <a:latin typeface="arial" panose="020B0604020202020204" pitchFamily="34" charset="0"/>
              </a:rPr>
              <a:t> and the panhandles of </a:t>
            </a:r>
            <a:r>
              <a:rPr lang="en-US" b="1" dirty="0">
                <a:solidFill>
                  <a:srgbClr val="222222"/>
                </a:solidFill>
                <a:latin typeface="arial" panose="020B0604020202020204" pitchFamily="34" charset="0"/>
              </a:rPr>
              <a:t>Oklahoma</a:t>
            </a:r>
            <a:r>
              <a:rPr lang="en-US" dirty="0">
                <a:solidFill>
                  <a:srgbClr val="222222"/>
                </a:solidFill>
                <a:latin typeface="arial" panose="020B0604020202020204" pitchFamily="34" charset="0"/>
              </a:rPr>
              <a:t> and </a:t>
            </a:r>
            <a:r>
              <a:rPr lang="en-US" b="1" dirty="0">
                <a:solidFill>
                  <a:srgbClr val="222222"/>
                </a:solidFill>
                <a:latin typeface="arial" panose="020B0604020202020204" pitchFamily="34" charset="0"/>
              </a:rPr>
              <a:t>Texas</a:t>
            </a:r>
            <a:r>
              <a:rPr lang="en-US" dirty="0">
                <a:solidFill>
                  <a:srgbClr val="222222"/>
                </a:solidFill>
                <a:latin typeface="arial" panose="020B0604020202020204" pitchFamily="34" charset="0"/>
              </a:rPr>
              <a:t> – became known as the Dust Bowl, and many dust storms started there. But the entire region, and eventually the entire country, was affected.</a:t>
            </a:r>
            <a:endParaRPr lang="en-US" dirty="0"/>
          </a:p>
        </p:txBody>
      </p:sp>
      <p:sp>
        <p:nvSpPr>
          <p:cNvPr id="4" name="Rectangle 3"/>
          <p:cNvSpPr/>
          <p:nvPr/>
        </p:nvSpPr>
        <p:spPr>
          <a:xfrm>
            <a:off x="4114800" y="3105835"/>
            <a:ext cx="4495800" cy="923330"/>
          </a:xfrm>
          <a:prstGeom prst="rect">
            <a:avLst/>
          </a:prstGeom>
        </p:spPr>
        <p:txBody>
          <a:bodyPr wrap="square">
            <a:spAutoFit/>
          </a:bodyPr>
          <a:lstStyle/>
          <a:p>
            <a:r>
              <a:rPr lang="en-US" dirty="0"/>
              <a:t>4 minute video ---</a:t>
            </a:r>
            <a:r>
              <a:rPr lang="en-US" dirty="0">
                <a:hlinkClick r:id="rId2" action="ppaction://hlinksldjump"/>
              </a:rPr>
              <a:t>https://www.youtube.com/watch?v=vXqflrkJiO4</a:t>
            </a:r>
            <a:endParaRPr lang="en-US" dirty="0"/>
          </a:p>
        </p:txBody>
      </p:sp>
      <p:pic>
        <p:nvPicPr>
          <p:cNvPr id="8194" name="Picture 2" descr="Image result for great dust bow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77528"/>
            <a:ext cx="3276600" cy="347567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great dust bow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057472"/>
            <a:ext cx="4343400" cy="241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322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age.slidesharecdn.com/thegreatdepression-140114111835-phpapp01/95/the-great-depression-4-638.jpg?cb=13896983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4"/>
            <a:ext cx="9220200" cy="692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240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Grp="1" noChangeArrowheads="1"/>
          </p:cNvSpPr>
          <p:nvPr>
            <p:ph type="title" idx="4294967295"/>
          </p:nvPr>
        </p:nvSpPr>
        <p:spPr>
          <a:xfrm>
            <a:off x="8001000" y="6400800"/>
            <a:ext cx="1219200" cy="304800"/>
          </a:xfrm>
        </p:spPr>
        <p:txBody>
          <a:bodyPr/>
          <a:lstStyle/>
          <a:p>
            <a:pPr>
              <a:defRPr/>
            </a:pPr>
            <a:r>
              <a:rPr lang="en-US" sz="1000"/>
              <a:t>war zone</a:t>
            </a:r>
            <a:endParaRPr lang="en-US"/>
          </a:p>
        </p:txBody>
      </p:sp>
      <p:pic>
        <p:nvPicPr>
          <p:cNvPr id="9218" name="Picture 2" descr="Image result for great dust bo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18572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WWIflames"/>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4"/>
          <p:cNvSpPr txBox="1">
            <a:spLocks noChangeArrowheads="1"/>
          </p:cNvSpPr>
          <p:nvPr/>
        </p:nvSpPr>
        <p:spPr bwMode="auto">
          <a:xfrm>
            <a:off x="0" y="15875"/>
            <a:ext cx="9067800" cy="1058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lnSpc>
                <a:spcPct val="80000"/>
              </a:lnSpc>
              <a:spcBef>
                <a:spcPct val="40000"/>
              </a:spcBef>
              <a:buClrTx/>
              <a:buSzTx/>
              <a:buFontTx/>
              <a:buNone/>
            </a:pPr>
            <a:endParaRPr lang="en-US" altLang="en-US" sz="7200" u="sng" dirty="0">
              <a:solidFill>
                <a:srgbClr val="CC0000"/>
              </a:solidFill>
              <a:latin typeface="Impact" panose="020B0806030902050204" pitchFamily="34" charset="0"/>
            </a:endParaRPr>
          </a:p>
          <a:p>
            <a:pPr algn="r" eaLnBrk="1" hangingPunct="1">
              <a:lnSpc>
                <a:spcPct val="80000"/>
              </a:lnSpc>
              <a:spcBef>
                <a:spcPct val="40000"/>
              </a:spcBef>
              <a:buClrTx/>
              <a:buSzTx/>
              <a:buFontTx/>
              <a:buNone/>
            </a:pPr>
            <a:r>
              <a:rPr lang="en-US" altLang="en-US" sz="7200" u="sng" dirty="0">
                <a:solidFill>
                  <a:srgbClr val="CC0000"/>
                </a:solidFill>
                <a:latin typeface="Impact" panose="020B0806030902050204" pitchFamily="34" charset="0"/>
              </a:rPr>
              <a:t>Cost of War</a:t>
            </a:r>
            <a:r>
              <a:rPr lang="en-US" altLang="en-US" sz="4800" dirty="0">
                <a:latin typeface="Impact" panose="020B0806030902050204" pitchFamily="34" charset="0"/>
              </a:rPr>
              <a:t>$400 billion</a:t>
            </a:r>
          </a:p>
          <a:p>
            <a:pPr algn="ctr" eaLnBrk="1" hangingPunct="1">
              <a:lnSpc>
                <a:spcPct val="80000"/>
              </a:lnSpc>
              <a:spcBef>
                <a:spcPct val="40000"/>
              </a:spcBef>
              <a:buClrTx/>
              <a:buSzTx/>
              <a:buFontTx/>
              <a:buChar char="•"/>
            </a:pPr>
            <a:r>
              <a:rPr lang="en-US" altLang="en-US" sz="4800" dirty="0">
                <a:solidFill>
                  <a:schemeClr val="bg1"/>
                </a:solidFill>
                <a:latin typeface="Impact" panose="020B0806030902050204" pitchFamily="34" charset="0"/>
              </a:rPr>
              <a:t>$10 million dollars an hour</a:t>
            </a:r>
          </a:p>
          <a:p>
            <a:pPr algn="ctr" eaLnBrk="1" hangingPunct="1">
              <a:lnSpc>
                <a:spcPct val="80000"/>
              </a:lnSpc>
              <a:spcBef>
                <a:spcPct val="40000"/>
              </a:spcBef>
              <a:buClrTx/>
              <a:buSzTx/>
              <a:buFontTx/>
              <a:buNone/>
            </a:pPr>
            <a:r>
              <a:rPr lang="en-US" altLang="en-US" sz="4800" dirty="0">
                <a:solidFill>
                  <a:schemeClr val="bg1"/>
                </a:solidFill>
                <a:latin typeface="Impact" panose="020B0806030902050204" pitchFamily="34" charset="0"/>
              </a:rPr>
              <a:t>16 million deaths</a:t>
            </a:r>
          </a:p>
          <a:p>
            <a:pPr algn="ctr" eaLnBrk="1" hangingPunct="1">
              <a:lnSpc>
                <a:spcPct val="80000"/>
              </a:lnSpc>
              <a:spcBef>
                <a:spcPct val="40000"/>
              </a:spcBef>
              <a:buClrTx/>
              <a:buSzTx/>
              <a:buFontTx/>
              <a:buChar char="•"/>
            </a:pPr>
            <a:r>
              <a:rPr lang="en-US" altLang="en-US" sz="4800" dirty="0">
                <a:solidFill>
                  <a:schemeClr val="bg1"/>
                </a:solidFill>
                <a:latin typeface="Impact" panose="020B0806030902050204" pitchFamily="34" charset="0"/>
              </a:rPr>
              <a:t>First war of the </a:t>
            </a:r>
            <a:r>
              <a:rPr lang="en-US" altLang="en-US" sz="4800" u="sng" dirty="0">
                <a:solidFill>
                  <a:srgbClr val="0000CC"/>
                </a:solidFill>
                <a:latin typeface="Impact" panose="020B0806030902050204" pitchFamily="34" charset="0"/>
              </a:rPr>
              <a:t>Industrial Revolution</a:t>
            </a:r>
            <a:r>
              <a:rPr lang="en-US" altLang="en-US" sz="4800" dirty="0">
                <a:solidFill>
                  <a:schemeClr val="bg1"/>
                </a:solidFill>
                <a:latin typeface="Impact" panose="020B0806030902050204" pitchFamily="34" charset="0"/>
              </a:rPr>
              <a:t>……</a:t>
            </a:r>
            <a:r>
              <a:rPr lang="en-US" altLang="en-US" sz="4800" dirty="0">
                <a:latin typeface="Impact" panose="020B0806030902050204" pitchFamily="34" charset="0"/>
              </a:rPr>
              <a:t> </a:t>
            </a:r>
          </a:p>
          <a:p>
            <a:pPr algn="ctr" eaLnBrk="1" hangingPunct="1">
              <a:lnSpc>
                <a:spcPct val="80000"/>
              </a:lnSpc>
              <a:spcBef>
                <a:spcPct val="40000"/>
              </a:spcBef>
              <a:buClrTx/>
              <a:buSzTx/>
              <a:buFontTx/>
              <a:buNone/>
            </a:pPr>
            <a:r>
              <a:rPr lang="en-US" altLang="en-US" sz="4800" u="sng" dirty="0">
                <a:solidFill>
                  <a:srgbClr val="800000"/>
                </a:solidFill>
                <a:latin typeface="Impact" panose="020B0806030902050204" pitchFamily="34" charset="0"/>
              </a:rPr>
              <a:t>New Weapons</a:t>
            </a:r>
            <a:r>
              <a:rPr lang="en-US" altLang="en-US" sz="4800" dirty="0">
                <a:latin typeface="Impact" panose="020B0806030902050204" pitchFamily="34" charset="0"/>
              </a:rPr>
              <a:t> </a:t>
            </a:r>
            <a:r>
              <a:rPr lang="en-US" altLang="en-US" sz="4800" dirty="0">
                <a:solidFill>
                  <a:schemeClr val="bg1"/>
                </a:solidFill>
                <a:latin typeface="Impact" panose="020B0806030902050204" pitchFamily="34" charset="0"/>
              </a:rPr>
              <a:t>vs</a:t>
            </a:r>
            <a:r>
              <a:rPr lang="en-US" altLang="en-US" sz="4800" dirty="0">
                <a:latin typeface="Impact" panose="020B0806030902050204" pitchFamily="34" charset="0"/>
              </a:rPr>
              <a:t> </a:t>
            </a:r>
            <a:r>
              <a:rPr lang="en-US" altLang="en-US" sz="4800" u="sng" dirty="0">
                <a:solidFill>
                  <a:srgbClr val="0000CC"/>
                </a:solidFill>
                <a:latin typeface="Impact" panose="020B0806030902050204" pitchFamily="34" charset="0"/>
              </a:rPr>
              <a:t>old tactics</a:t>
            </a:r>
            <a:r>
              <a:rPr lang="en-US" altLang="en-US" sz="4800" dirty="0">
                <a:latin typeface="Impact" panose="020B0806030902050204" pitchFamily="34" charset="0"/>
              </a:rPr>
              <a:t> of fighting</a:t>
            </a:r>
          </a:p>
          <a:p>
            <a:pPr algn="ctr" eaLnBrk="1" hangingPunct="1">
              <a:lnSpc>
                <a:spcPct val="80000"/>
              </a:lnSpc>
              <a:spcBef>
                <a:spcPct val="40000"/>
              </a:spcBef>
              <a:buClrTx/>
              <a:buSzTx/>
              <a:buFontTx/>
              <a:buNone/>
            </a:pPr>
            <a:endParaRPr lang="en-US" altLang="en-US" sz="4800" dirty="0">
              <a:latin typeface="Impact" panose="020B0806030902050204" pitchFamily="34" charset="0"/>
            </a:endParaRPr>
          </a:p>
          <a:p>
            <a:pPr algn="ctr" eaLnBrk="1" hangingPunct="1">
              <a:lnSpc>
                <a:spcPct val="80000"/>
              </a:lnSpc>
              <a:spcBef>
                <a:spcPct val="40000"/>
              </a:spcBef>
              <a:buClrTx/>
              <a:buSzTx/>
              <a:buFontTx/>
              <a:buChar char="•"/>
            </a:pPr>
            <a:endParaRPr lang="en-US" altLang="en-US" sz="4800" dirty="0">
              <a:latin typeface="Impact" panose="020B0806030902050204" pitchFamily="34" charset="0"/>
            </a:endParaRPr>
          </a:p>
          <a:p>
            <a:pPr algn="ctr" eaLnBrk="1" hangingPunct="1">
              <a:lnSpc>
                <a:spcPct val="80000"/>
              </a:lnSpc>
              <a:spcBef>
                <a:spcPct val="40000"/>
              </a:spcBef>
              <a:buClrTx/>
              <a:buSzTx/>
              <a:buFontTx/>
              <a:buChar char="•"/>
            </a:pPr>
            <a:endParaRPr lang="en-US" altLang="en-US" sz="4800" dirty="0">
              <a:latin typeface="Impact" panose="020B0806030902050204" pitchFamily="34" charset="0"/>
            </a:endParaRPr>
          </a:p>
          <a:p>
            <a:pPr algn="ctr" eaLnBrk="1" hangingPunct="1">
              <a:lnSpc>
                <a:spcPct val="80000"/>
              </a:lnSpc>
              <a:spcBef>
                <a:spcPct val="40000"/>
              </a:spcBef>
              <a:buClrTx/>
              <a:buSzTx/>
              <a:buFontTx/>
              <a:buChar char="•"/>
            </a:pPr>
            <a:endParaRPr lang="en-US" altLang="en-US" sz="4800" dirty="0">
              <a:latin typeface="Impact" panose="020B080603090205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War II</a:t>
            </a:r>
          </a:p>
        </p:txBody>
      </p:sp>
      <p:sp>
        <p:nvSpPr>
          <p:cNvPr id="3" name="TextBox 2"/>
          <p:cNvSpPr txBox="1"/>
          <p:nvPr/>
        </p:nvSpPr>
        <p:spPr>
          <a:xfrm>
            <a:off x="1066800" y="1905000"/>
            <a:ext cx="5181600" cy="2308324"/>
          </a:xfrm>
          <a:prstGeom prst="rect">
            <a:avLst/>
          </a:prstGeom>
          <a:noFill/>
        </p:spPr>
        <p:txBody>
          <a:bodyPr wrap="square" rtlCol="0">
            <a:spAutoFit/>
          </a:bodyPr>
          <a:lstStyle/>
          <a:p>
            <a:r>
              <a:rPr lang="en-US" dirty="0">
                <a:solidFill>
                  <a:srgbClr val="FF0000"/>
                </a:solidFill>
              </a:rPr>
              <a:t>Need to do this section</a:t>
            </a:r>
          </a:p>
          <a:p>
            <a:r>
              <a:rPr lang="en-US" dirty="0"/>
              <a:t>Who fought  Axis and Allies</a:t>
            </a:r>
          </a:p>
          <a:p>
            <a:r>
              <a:rPr lang="en-US" dirty="0"/>
              <a:t>How begun and ended</a:t>
            </a:r>
          </a:p>
          <a:p>
            <a:r>
              <a:rPr lang="en-US" dirty="0"/>
              <a:t>US involvement in Europe</a:t>
            </a:r>
          </a:p>
          <a:p>
            <a:r>
              <a:rPr lang="en-US" dirty="0"/>
              <a:t>Holocaust</a:t>
            </a:r>
          </a:p>
          <a:p>
            <a:r>
              <a:rPr lang="en-US" dirty="0"/>
              <a:t>Nazi Germany</a:t>
            </a:r>
          </a:p>
          <a:p>
            <a:r>
              <a:rPr lang="en-US" dirty="0"/>
              <a:t>D-Day</a:t>
            </a:r>
          </a:p>
          <a:p>
            <a:endParaRPr lang="en-US" dirty="0"/>
          </a:p>
        </p:txBody>
      </p:sp>
      <p:sp>
        <p:nvSpPr>
          <p:cNvPr id="4" name="TextBox 3"/>
          <p:cNvSpPr txBox="1"/>
          <p:nvPr/>
        </p:nvSpPr>
        <p:spPr>
          <a:xfrm rot="9388876" flipV="1">
            <a:off x="2314658" y="2985874"/>
            <a:ext cx="4618359" cy="3139321"/>
          </a:xfrm>
          <a:prstGeom prst="rect">
            <a:avLst/>
          </a:prstGeom>
          <a:noFill/>
        </p:spPr>
        <p:txBody>
          <a:bodyPr wrap="square" rtlCol="0">
            <a:spAutoFit/>
          </a:bodyPr>
          <a:lstStyle/>
          <a:p>
            <a:r>
              <a:rPr lang="en-US" dirty="0"/>
              <a:t>Pearl Harbor</a:t>
            </a:r>
          </a:p>
          <a:p>
            <a:r>
              <a:rPr lang="en-US" dirty="0"/>
              <a:t>Pacific War</a:t>
            </a:r>
          </a:p>
          <a:p>
            <a:r>
              <a:rPr lang="en-US" dirty="0"/>
              <a:t>Hiroshima/ Nagasaki</a:t>
            </a:r>
          </a:p>
          <a:p>
            <a:endParaRPr lang="en-US" dirty="0"/>
          </a:p>
          <a:p>
            <a:endParaRPr lang="en-US" dirty="0"/>
          </a:p>
          <a:p>
            <a:r>
              <a:rPr lang="en-US" dirty="0"/>
              <a:t>1950-1989-  Cold War/ Korean and Viet Nam Wars/Peace Corp/JFK /Civil Rights Rosa Parks-MLK/ Space Program ? Fall of Berlin War…</a:t>
            </a:r>
          </a:p>
          <a:p>
            <a:endParaRPr lang="en-US" dirty="0"/>
          </a:p>
          <a:p>
            <a:endParaRPr lang="en-US" dirty="0"/>
          </a:p>
        </p:txBody>
      </p:sp>
    </p:spTree>
    <p:extLst>
      <p:ext uri="{BB962C8B-B14F-4D97-AF65-F5344CB8AC3E}">
        <p14:creationId xmlns:p14="http://schemas.microsoft.com/office/powerpoint/2010/main" val="880410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Autofit/>
          </a:bodyPr>
          <a:lstStyle/>
          <a:p>
            <a:pPr marL="54864" indent="0" eaLnBrk="1" fontAlgn="auto" hangingPunct="1">
              <a:spcAft>
                <a:spcPts val="0"/>
              </a:spcAft>
              <a:defRPr/>
            </a:pPr>
            <a:r>
              <a:rPr lang="en-US" sz="4400" b="1" dirty="0">
                <a:solidFill>
                  <a:schemeClr val="tx2">
                    <a:tint val="100000"/>
                    <a:shade val="90000"/>
                    <a:satMod val="250000"/>
                    <a:alpha val="100000"/>
                  </a:schemeClr>
                </a:solidFill>
              </a:rPr>
              <a:t>The Real Causes of the War</a:t>
            </a:r>
          </a:p>
        </p:txBody>
      </p:sp>
      <p:sp>
        <p:nvSpPr>
          <p:cNvPr id="3" name="Content Placeholder 2"/>
          <p:cNvSpPr>
            <a:spLocks noGrp="1"/>
          </p:cNvSpPr>
          <p:nvPr>
            <p:ph idx="1"/>
          </p:nvPr>
        </p:nvSpPr>
        <p:spPr/>
        <p:txBody>
          <a:bodyPr>
            <a:normAutofit fontScale="92500" lnSpcReduction="20000"/>
          </a:bodyPr>
          <a:lstStyle/>
          <a:p>
            <a:pPr eaLnBrk="1" fontAlgn="auto" hangingPunct="1">
              <a:spcBef>
                <a:spcPts val="0"/>
              </a:spcBef>
              <a:spcAft>
                <a:spcPts val="0"/>
              </a:spcAft>
              <a:buFont typeface="Wingdings 2"/>
              <a:buChar char=""/>
              <a:defRPr/>
            </a:pPr>
            <a:r>
              <a:rPr lang="en-US" b="1" dirty="0">
                <a:solidFill>
                  <a:schemeClr val="bg1"/>
                </a:solidFill>
              </a:rPr>
              <a:t>Imperialism-</a:t>
            </a:r>
            <a:r>
              <a:rPr lang="en-US" b="1" dirty="0"/>
              <a:t> European powers were going to all parts of the world to gain land.</a:t>
            </a:r>
          </a:p>
          <a:p>
            <a:pPr eaLnBrk="1" fontAlgn="auto" hangingPunct="1">
              <a:spcBef>
                <a:spcPts val="0"/>
              </a:spcBef>
              <a:spcAft>
                <a:spcPts val="0"/>
              </a:spcAft>
              <a:buFont typeface="Wingdings 2"/>
              <a:buChar char=""/>
              <a:defRPr/>
            </a:pPr>
            <a:endParaRPr lang="en-US" b="1" dirty="0"/>
          </a:p>
          <a:p>
            <a:pPr eaLnBrk="1" fontAlgn="auto" hangingPunct="1">
              <a:spcBef>
                <a:spcPts val="0"/>
              </a:spcBef>
              <a:spcAft>
                <a:spcPts val="0"/>
              </a:spcAft>
              <a:buFont typeface="Wingdings 2"/>
              <a:buChar char=""/>
              <a:defRPr/>
            </a:pPr>
            <a:r>
              <a:rPr lang="en-US" b="1" dirty="0">
                <a:solidFill>
                  <a:schemeClr val="bg1"/>
                </a:solidFill>
              </a:rPr>
              <a:t>Africa, Asia, The Pacific</a:t>
            </a:r>
          </a:p>
          <a:p>
            <a:pPr eaLnBrk="1" fontAlgn="auto" hangingPunct="1">
              <a:spcBef>
                <a:spcPts val="0"/>
              </a:spcBef>
              <a:spcAft>
                <a:spcPts val="0"/>
              </a:spcAft>
              <a:buFont typeface="Wingdings 2"/>
              <a:buChar char=""/>
              <a:defRPr/>
            </a:pPr>
            <a:r>
              <a:rPr lang="en-US" b="1" dirty="0"/>
              <a:t>By 1910, the most desirable colonies had been taken.</a:t>
            </a:r>
          </a:p>
          <a:p>
            <a:pPr eaLnBrk="1" fontAlgn="auto" hangingPunct="1">
              <a:spcBef>
                <a:spcPts val="0"/>
              </a:spcBef>
              <a:spcAft>
                <a:spcPts val="0"/>
              </a:spcAft>
              <a:buFont typeface="Wingdings 2"/>
              <a:buChar char=""/>
              <a:defRPr/>
            </a:pPr>
            <a:r>
              <a:rPr lang="en-US" b="1" dirty="0"/>
              <a:t>Germany envied France and Britain b/c they had the  richest colonies. </a:t>
            </a:r>
          </a:p>
          <a:p>
            <a:pPr eaLnBrk="1" fontAlgn="auto" hangingPunct="1">
              <a:spcBef>
                <a:spcPts val="0"/>
              </a:spcBef>
              <a:spcAft>
                <a:spcPts val="0"/>
              </a:spcAft>
              <a:buFont typeface="Wingdings 2"/>
              <a:buChar char=""/>
              <a:defRPr/>
            </a:pPr>
            <a:r>
              <a:rPr lang="en-US" b="1" dirty="0"/>
              <a:t>They soon realized that the only way to get land in Africa was to take it away from the colonizers. </a:t>
            </a:r>
          </a:p>
          <a:p>
            <a:pPr eaLnBrk="1" fontAlgn="auto" hangingPunct="1">
              <a:spcBef>
                <a:spcPts val="0"/>
              </a:spcBef>
              <a:spcAft>
                <a:spcPts val="0"/>
              </a:spcAft>
              <a:buFont typeface="Wingdings 2"/>
              <a:buNone/>
              <a:defRPr/>
            </a:pP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indent="0" algn="ctr" eaLnBrk="1" fontAlgn="auto" hangingPunct="1">
              <a:spcAft>
                <a:spcPts val="0"/>
              </a:spcAft>
              <a:defRPr/>
            </a:pPr>
            <a:r>
              <a:rPr lang="en-US" sz="6000" b="1" dirty="0">
                <a:solidFill>
                  <a:schemeClr val="bg1"/>
                </a:solidFill>
              </a:rPr>
              <a:t/>
            </a:r>
            <a:br>
              <a:rPr lang="en-US" sz="6000" b="1" dirty="0">
                <a:solidFill>
                  <a:schemeClr val="bg1"/>
                </a:solidFill>
              </a:rPr>
            </a:br>
            <a:r>
              <a:rPr lang="en-US" sz="6000" b="1" dirty="0">
                <a:solidFill>
                  <a:schemeClr val="bg1"/>
                </a:solidFill>
              </a:rPr>
              <a:t/>
            </a:r>
            <a:br>
              <a:rPr lang="en-US" sz="6000" b="1" dirty="0">
                <a:solidFill>
                  <a:schemeClr val="bg1"/>
                </a:solidFill>
              </a:rPr>
            </a:br>
            <a:r>
              <a:rPr lang="en-US" sz="5300" b="1" dirty="0">
                <a:solidFill>
                  <a:schemeClr val="bg1"/>
                </a:solidFill>
              </a:rPr>
              <a:t>Militarism/Nationalism</a:t>
            </a:r>
            <a:endParaRPr lang="en-US" sz="6000" b="1" dirty="0">
              <a:solidFill>
                <a:schemeClr val="bg1"/>
              </a:solidFill>
            </a:endParaRPr>
          </a:p>
        </p:txBody>
      </p:sp>
      <p:sp>
        <p:nvSpPr>
          <p:cNvPr id="22531" name="Content Placeholder 2"/>
          <p:cNvSpPr>
            <a:spLocks noGrp="1"/>
          </p:cNvSpPr>
          <p:nvPr>
            <p:ph idx="1"/>
          </p:nvPr>
        </p:nvSpPr>
        <p:spPr/>
        <p:txBody>
          <a:bodyPr/>
          <a:lstStyle/>
          <a:p>
            <a:pPr eaLnBrk="1" hangingPunct="1"/>
            <a:r>
              <a:rPr lang="en-US" altLang="en-US"/>
              <a:t>Building up a nation’s military for war and giving them more power than the government. </a:t>
            </a:r>
          </a:p>
          <a:p>
            <a:pPr eaLnBrk="1" hangingPunct="1"/>
            <a:r>
              <a:rPr lang="en-US" altLang="en-US">
                <a:solidFill>
                  <a:schemeClr val="bg1"/>
                </a:solidFill>
              </a:rPr>
              <a:t>Austria-Hungary, France, Germany, Great Britain, Russia</a:t>
            </a:r>
          </a:p>
          <a:p>
            <a:pPr eaLnBrk="1" hangingPunct="1"/>
            <a:r>
              <a:rPr lang="en-US" altLang="en-US"/>
              <a:t>Spend large sums of money on new weapons and warships. </a:t>
            </a:r>
          </a:p>
          <a:p>
            <a:pPr eaLnBrk="1" hangingPunct="1"/>
            <a:r>
              <a:rPr lang="en-US" altLang="en-US"/>
              <a:t>All of these countries were preparing for war.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Europe Grab Bag"/>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r="1923"/>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p:cNvSpPr>
            <a:spLocks noGrp="1" noChangeArrowheads="1"/>
          </p:cNvSpPr>
          <p:nvPr>
            <p:ph type="title" idx="4294967295"/>
          </p:nvPr>
        </p:nvSpPr>
        <p:spPr>
          <a:xfrm>
            <a:off x="8382000" y="6248400"/>
            <a:ext cx="990600" cy="381000"/>
          </a:xfrm>
        </p:spPr>
        <p:txBody>
          <a:bodyPr>
            <a:normAutofit fontScale="90000"/>
          </a:bodyPr>
          <a:lstStyle/>
          <a:p>
            <a:pPr>
              <a:defRPr/>
            </a:pPr>
            <a:r>
              <a:rPr lang="en-US" sz="900"/>
              <a:t>Cartoon-European grab bag</a:t>
            </a:r>
            <a:endParaRPr lang="en-US"/>
          </a:p>
        </p:txBody>
      </p:sp>
      <p:sp>
        <p:nvSpPr>
          <p:cNvPr id="17412" name="Text Box 5"/>
          <p:cNvSpPr txBox="1">
            <a:spLocks noChangeArrowheads="1"/>
          </p:cNvSpPr>
          <p:nvPr/>
        </p:nvSpPr>
        <p:spPr bwMode="auto">
          <a:xfrm>
            <a:off x="685800" y="6156325"/>
            <a:ext cx="7772400" cy="7016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spcBef>
                <a:spcPct val="50000"/>
              </a:spcBef>
              <a:buClrTx/>
              <a:buSzTx/>
              <a:buFontTx/>
              <a:buNone/>
            </a:pPr>
            <a:r>
              <a:rPr lang="en-US" altLang="en-US" sz="2000" b="1">
                <a:solidFill>
                  <a:schemeClr val="bg1"/>
                </a:solidFill>
                <a:latin typeface="Tahoma" panose="020B0604030504040204" pitchFamily="34" charset="0"/>
              </a:rPr>
              <a:t>European nations competing for colonies around the world…..Imperialism</a:t>
            </a:r>
          </a:p>
        </p:txBody>
      </p:sp>
      <p:sp>
        <p:nvSpPr>
          <p:cNvPr id="17413" name="WordArt 6"/>
          <p:cNvSpPr>
            <a:spLocks noChangeArrowheads="1" noChangeShapeType="1" noTextEdit="1"/>
          </p:cNvSpPr>
          <p:nvPr/>
        </p:nvSpPr>
        <p:spPr bwMode="auto">
          <a:xfrm>
            <a:off x="457200" y="76200"/>
            <a:ext cx="8153400" cy="533400"/>
          </a:xfrm>
          <a:prstGeom prst="rect">
            <a:avLst/>
          </a:prstGeom>
        </p:spPr>
        <p:txBody>
          <a:bodyPr wrap="none" fromWordArt="1">
            <a:prstTxWarp prst="textDeflateBottom">
              <a:avLst>
                <a:gd name="adj" fmla="val 61458"/>
              </a:avLst>
            </a:prstTxWarp>
          </a:bodyPr>
          <a:lstStyle/>
          <a:p>
            <a:pPr algn="ctr"/>
            <a:r>
              <a:rPr lang="en-US" sz="28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rPr>
              <a:t>A BIG CAUSE OF WORLD WAR I</a:t>
            </a:r>
          </a:p>
        </p:txBody>
      </p:sp>
    </p:spTree>
  </p:cSld>
  <p:clrMapOvr>
    <a:masterClrMapping/>
  </p:clrMapOvr>
  <p:transition>
    <p:checke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descr="Franz Ferdinand and 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0" y="914400"/>
            <a:ext cx="3094038" cy="38862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5603" name="Picture 4" descr="gavrilo_princ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3429000"/>
            <a:ext cx="1227137" cy="1752600"/>
          </a:xfrm>
          <a:prstGeom prst="rect">
            <a:avLst/>
          </a:prstGeom>
          <a:noFill/>
          <a:ln w="76200" cmpd="tri">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25604" name="Text Box 5"/>
          <p:cNvSpPr txBox="1">
            <a:spLocks noChangeArrowheads="1"/>
          </p:cNvSpPr>
          <p:nvPr/>
        </p:nvSpPr>
        <p:spPr bwMode="auto">
          <a:xfrm>
            <a:off x="4876800" y="4876800"/>
            <a:ext cx="35814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lnSpc>
                <a:spcPct val="90000"/>
              </a:lnSpc>
              <a:spcBef>
                <a:spcPct val="50000"/>
              </a:spcBef>
              <a:buClrTx/>
              <a:buSzTx/>
              <a:buFontTx/>
              <a:buNone/>
            </a:pPr>
            <a:r>
              <a:rPr lang="en-US" altLang="en-US" sz="1800">
                <a:solidFill>
                  <a:srgbClr val="FFFF99"/>
                </a:solidFill>
                <a:latin typeface="Arial" panose="020B0604020202020204" pitchFamily="34" charset="0"/>
              </a:rPr>
              <a:t>Archduke Franz Ferdinand and his family.  Archduke was heir to the throne in the Austrian Hungarian Empire.  His assassination June 28, 1914 eventually led to WWI.</a:t>
            </a:r>
          </a:p>
        </p:txBody>
      </p:sp>
      <p:sp>
        <p:nvSpPr>
          <p:cNvPr id="25605" name="Text Box 6"/>
          <p:cNvSpPr txBox="1">
            <a:spLocks noChangeArrowheads="1"/>
          </p:cNvSpPr>
          <p:nvPr/>
        </p:nvSpPr>
        <p:spPr bwMode="auto">
          <a:xfrm>
            <a:off x="0" y="5257800"/>
            <a:ext cx="3886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spcBef>
                <a:spcPct val="50000"/>
              </a:spcBef>
              <a:buClrTx/>
              <a:buSzTx/>
              <a:buFontTx/>
              <a:buNone/>
            </a:pPr>
            <a:r>
              <a:rPr lang="en-US" altLang="en-US" sz="1600">
                <a:solidFill>
                  <a:schemeClr val="bg1"/>
                </a:solidFill>
                <a:latin typeface="Arial" panose="020B0604020202020204" pitchFamily="34" charset="0"/>
              </a:rPr>
              <a:t>Garvillo Princip, a Serbian nationalist assassinated the Archduke.  He was trying to gain allowances for his fellow Serbs who lived under Austrian rule.</a:t>
            </a:r>
          </a:p>
        </p:txBody>
      </p:sp>
      <p:sp>
        <p:nvSpPr>
          <p:cNvPr id="25606" name="AutoShape 7"/>
          <p:cNvSpPr>
            <a:spLocks noChangeArrowheads="1"/>
          </p:cNvSpPr>
          <p:nvPr/>
        </p:nvSpPr>
        <p:spPr bwMode="auto">
          <a:xfrm>
            <a:off x="2819400" y="3962400"/>
            <a:ext cx="990600" cy="304800"/>
          </a:xfrm>
          <a:custGeom>
            <a:avLst/>
            <a:gdLst>
              <a:gd name="T0" fmla="*/ 2147483646 w 21600"/>
              <a:gd name="T1" fmla="*/ 0 h 21600"/>
              <a:gd name="T2" fmla="*/ 0 w 21600"/>
              <a:gd name="T3" fmla="*/ 428221563 h 21600"/>
              <a:gd name="T4" fmla="*/ 2147483646 w 21600"/>
              <a:gd name="T5" fmla="*/ 856443324 h 21600"/>
              <a:gd name="T6" fmla="*/ 2147483646 w 21600"/>
              <a:gd name="T7" fmla="*/ 4282215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19050">
            <a:solidFill>
              <a:srgbClr val="FFFF00"/>
            </a:solidFill>
            <a:miter lim="800000"/>
            <a:headEnd/>
            <a:tailEnd/>
          </a:ln>
        </p:spPr>
        <p:txBody>
          <a:bodyPr wrap="none" anchor="ctr"/>
          <a:lstStyle/>
          <a:p>
            <a:endParaRPr lang="en-US"/>
          </a:p>
        </p:txBody>
      </p:sp>
      <p:sp>
        <p:nvSpPr>
          <p:cNvPr id="25607" name="Text Box 8"/>
          <p:cNvSpPr txBox="1">
            <a:spLocks noChangeArrowheads="1"/>
          </p:cNvSpPr>
          <p:nvPr/>
        </p:nvSpPr>
        <p:spPr bwMode="auto">
          <a:xfrm>
            <a:off x="381000" y="2940050"/>
            <a:ext cx="434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spcBef>
                <a:spcPct val="50000"/>
              </a:spcBef>
              <a:buClrTx/>
              <a:buSzTx/>
              <a:buFontTx/>
              <a:buNone/>
            </a:pPr>
            <a:r>
              <a:rPr lang="en-US" altLang="en-US" sz="1600">
                <a:solidFill>
                  <a:srgbClr val="FFFF00"/>
                </a:solidFill>
                <a:latin typeface="Arial" panose="020B0604020202020204" pitchFamily="34" charset="0"/>
              </a:rPr>
              <a:t>Franz Ferdinand’s funeral procession</a:t>
            </a:r>
          </a:p>
        </p:txBody>
      </p:sp>
      <p:sp>
        <p:nvSpPr>
          <p:cNvPr id="73737" name="Rectangle 9"/>
          <p:cNvSpPr>
            <a:spLocks noGrp="1" noChangeArrowheads="1"/>
          </p:cNvSpPr>
          <p:nvPr>
            <p:ph type="title" idx="4294967295"/>
          </p:nvPr>
        </p:nvSpPr>
        <p:spPr>
          <a:xfrm>
            <a:off x="7543800" y="6400800"/>
            <a:ext cx="1219200" cy="304800"/>
          </a:xfrm>
        </p:spPr>
        <p:txBody>
          <a:bodyPr/>
          <a:lstStyle/>
          <a:p>
            <a:pPr>
              <a:defRPr/>
            </a:pPr>
            <a:r>
              <a:rPr lang="en-US" sz="1200"/>
              <a:t>franz</a:t>
            </a:r>
            <a:endParaRPr lang="en-US"/>
          </a:p>
        </p:txBody>
      </p:sp>
      <p:pic>
        <p:nvPicPr>
          <p:cNvPr id="25609" name="Picture 10" descr="Burial procession of Ferdin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838200"/>
            <a:ext cx="3505200" cy="20574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295400" y="228600"/>
            <a:ext cx="6781800" cy="369332"/>
          </a:xfrm>
          <a:prstGeom prst="rect">
            <a:avLst/>
          </a:prstGeom>
          <a:noFill/>
        </p:spPr>
        <p:txBody>
          <a:bodyPr>
            <a:spAutoFit/>
          </a:bodyPr>
          <a:lstStyle/>
          <a:p>
            <a:pPr algn="ctr" eaLnBrk="1" hangingPunct="1">
              <a:defRPr/>
            </a:pPr>
            <a:r>
              <a:rPr lang="en-US" b="1" dirty="0">
                <a:solidFill>
                  <a:schemeClr val="accent5">
                    <a:lumMod val="20000"/>
                    <a:lumOff val="80000"/>
                  </a:schemeClr>
                </a:solidFill>
                <a:latin typeface="Arial" charset="0"/>
              </a:rPr>
              <a:t>How WWI Got Started: Assassination of Franz Ferdinand</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p:cNvSpPr>
          <p:nvPr>
            <p:ph type="title" idx="4294967295"/>
          </p:nvPr>
        </p:nvSpPr>
        <p:spPr bwMode="auto"/>
        <p:txBody>
          <a:bodyPr vert="horz" wrap="square" lIns="91440" tIns="45720" bIns="45720" numCol="1" anchorCtr="0" compatLnSpc="1">
            <a:prstTxWarp prst="textNoShape">
              <a:avLst/>
            </a:prstTxWarp>
          </a:bodyPr>
          <a:lstStyle/>
          <a:p>
            <a:pPr algn="ctr">
              <a:defRPr/>
            </a:pPr>
            <a:r>
              <a:rPr lang="en-US" b="1">
                <a:solidFill>
                  <a:schemeClr val="bg1"/>
                </a:solidFill>
                <a:effectLst/>
              </a:rPr>
              <a:t>Alliance Chain Reaction</a:t>
            </a:r>
          </a:p>
        </p:txBody>
      </p:sp>
      <p:sp>
        <p:nvSpPr>
          <p:cNvPr id="27651" name="Content Placeholder 2"/>
          <p:cNvSpPr>
            <a:spLocks noGrp="1"/>
          </p:cNvSpPr>
          <p:nvPr>
            <p:ph type="body" idx="1"/>
          </p:nvPr>
        </p:nvSpPr>
        <p:spPr/>
        <p:txBody>
          <a:bodyPr/>
          <a:lstStyle/>
          <a:p>
            <a:pPr eaLnBrk="1" hangingPunct="1"/>
            <a:r>
              <a:rPr lang="en-US" altLang="en-US"/>
              <a:t>When the Archduke was assassinated, Bosnia along with Serbia were annexed to Austria-Hungary.</a:t>
            </a:r>
          </a:p>
          <a:p>
            <a:pPr eaLnBrk="1" hangingPunct="1"/>
            <a:r>
              <a:rPr lang="en-US" altLang="en-US">
                <a:solidFill>
                  <a:schemeClr val="bg1"/>
                </a:solidFill>
              </a:rPr>
              <a:t>Austria-Hungary was convinced Serbia has something to do with the killings.</a:t>
            </a:r>
          </a:p>
          <a:p>
            <a:pPr eaLnBrk="1" hangingPunct="1"/>
            <a:r>
              <a:rPr lang="en-US" altLang="en-US"/>
              <a:t>They used this excuse to declare war on Serbia on July 28, 1914.</a:t>
            </a:r>
          </a:p>
          <a:p>
            <a:pPr eaLnBrk="1" hangingPunct="1"/>
            <a:r>
              <a:rPr lang="en-US" altLang="en-US"/>
              <a:t>This set off the chain reaction of alliances throughout Europe.</a:t>
            </a:r>
          </a:p>
          <a:p>
            <a:pPr eaLnBrk="1" hangingPunct="1"/>
            <a:endParaRPr lang="en-US"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5916</TotalTime>
  <Words>1045</Words>
  <Application>Microsoft Office PowerPoint</Application>
  <PresentationFormat>On-screen Show (4:3)</PresentationFormat>
  <Paragraphs>156</Paragraphs>
  <Slides>40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arial</vt:lpstr>
      <vt:lpstr>Arial Black</vt:lpstr>
      <vt:lpstr>Arial Narrow</vt:lpstr>
      <vt:lpstr>Impact</vt:lpstr>
      <vt:lpstr>Lombardic Narrow</vt:lpstr>
      <vt:lpstr>Rockwell</vt:lpstr>
      <vt:lpstr>Tahoma</vt:lpstr>
      <vt:lpstr>Times New Roman</vt:lpstr>
      <vt:lpstr>Wingdings 2</vt:lpstr>
      <vt:lpstr>Foundry</vt:lpstr>
      <vt:lpstr>The 20th Century </vt:lpstr>
      <vt:lpstr>The Titanic</vt:lpstr>
      <vt:lpstr>PowerPoint Presentation</vt:lpstr>
      <vt:lpstr>PowerPoint Presentation</vt:lpstr>
      <vt:lpstr>The Real Causes of the War</vt:lpstr>
      <vt:lpstr>  Militarism/Nationalism</vt:lpstr>
      <vt:lpstr>Cartoon-European grab bag</vt:lpstr>
      <vt:lpstr>franz</vt:lpstr>
      <vt:lpstr>Alliance Chain Reaction</vt:lpstr>
      <vt:lpstr>PowerPoint Presentation</vt:lpstr>
      <vt:lpstr>PowerPoint Presentation</vt:lpstr>
      <vt:lpstr>Deadly Technology</vt:lpstr>
      <vt:lpstr>Trench Warfare</vt:lpstr>
      <vt:lpstr>PowerPoint Presentation</vt:lpstr>
      <vt:lpstr>PowerPoint Presentation</vt:lpstr>
      <vt:lpstr>PowerPoint Presentation</vt:lpstr>
      <vt:lpstr>PowerPoint Presentation</vt:lpstr>
      <vt:lpstr>German Submarine Warfare</vt:lpstr>
      <vt:lpstr>PowerPoint Presentation</vt:lpstr>
      <vt:lpstr>PowerPoint Presentation</vt:lpstr>
      <vt:lpstr>war zone</vt:lpstr>
      <vt:lpstr>American Opinions</vt:lpstr>
      <vt:lpstr>America Enters the War</vt:lpstr>
      <vt:lpstr>End of WWI</vt:lpstr>
      <vt:lpstr>League of Nations</vt:lpstr>
      <vt:lpstr>The Roaring Twenties</vt:lpstr>
      <vt:lpstr>The Roaring Twenties</vt:lpstr>
      <vt:lpstr>Woman Gain the Right to Vote!</vt:lpstr>
      <vt:lpstr>The Stock Market Crash of 1929</vt:lpstr>
      <vt:lpstr>PowerPoint Presentation</vt:lpstr>
      <vt:lpstr>The Great Depression</vt:lpstr>
      <vt:lpstr>PowerPoint Presentation</vt:lpstr>
      <vt:lpstr>PowerPoint Presentation</vt:lpstr>
      <vt:lpstr>The New Deal- FDR</vt:lpstr>
      <vt:lpstr>The New Deal- FDR</vt:lpstr>
      <vt:lpstr>The New Deal- WPA and CCC</vt:lpstr>
      <vt:lpstr>The Great Dust Bowl</vt:lpstr>
      <vt:lpstr>PowerPoint Presentation</vt:lpstr>
      <vt:lpstr>war zone</vt:lpstr>
      <vt:lpstr>World War II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WWI</dc:title>
  <dc:creator>Owner</dc:creator>
  <cp:lastModifiedBy>Monica Michaud</cp:lastModifiedBy>
  <cp:revision>57</cp:revision>
  <dcterms:created xsi:type="dcterms:W3CDTF">2008-01-18T00:42:04Z</dcterms:created>
  <dcterms:modified xsi:type="dcterms:W3CDTF">2016-05-10T10:56:45Z</dcterms:modified>
</cp:coreProperties>
</file>